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4" r:id="rId109"/>
    <p:sldId id="365" r:id="rId110"/>
    <p:sldId id="366" r:id="rId111"/>
    <p:sldId id="367" r:id="rId112"/>
    <p:sldId id="368" r:id="rId113"/>
    <p:sldId id="369" r:id="rId114"/>
    <p:sldId id="370" r:id="rId115"/>
    <p:sldId id="371" r:id="rId116"/>
    <p:sldId id="372" r:id="rId117"/>
    <p:sldId id="373" r:id="rId118"/>
    <p:sldId id="374" r:id="rId119"/>
    <p:sldId id="375" r:id="rId120"/>
    <p:sldId id="376" r:id="rId121"/>
    <p:sldId id="377" r:id="rId122"/>
    <p:sldId id="378" r:id="rId123"/>
    <p:sldId id="379" r:id="rId124"/>
    <p:sldId id="380" r:id="rId125"/>
    <p:sldId id="381" r:id="rId126"/>
    <p:sldId id="382" r:id="rId127"/>
    <p:sldId id="383" r:id="rId128"/>
    <p:sldId id="384" r:id="rId129"/>
    <p:sldId id="385" r:id="rId130"/>
    <p:sldId id="386" r:id="rId131"/>
    <p:sldId id="387" r:id="rId132"/>
    <p:sldId id="388" r:id="rId133"/>
    <p:sldId id="389" r:id="rId134"/>
    <p:sldId id="390" r:id="rId135"/>
    <p:sldId id="391" r:id="rId136"/>
    <p:sldId id="392" r:id="rId137"/>
  </p:sldIdLst>
  <p:sldSz cx="18288000" cy="10287000"/>
  <p:notesSz cx="6858000" cy="9144000"/>
  <p:embeddedFontLst>
    <p:embeddedFont>
      <p:font typeface="Baloo" panose="020B0604020202020204" charset="0"/>
      <p:regular r:id="rId138"/>
    </p:embeddedFont>
    <p:embeddedFont>
      <p:font typeface="Cabin" panose="020B0604020202020204" charset="0"/>
      <p:regular r:id="rId139"/>
    </p:embeddedFont>
    <p:embeddedFont>
      <p:font typeface="Cabin Bold" panose="020B0604020202020204" charset="0"/>
      <p:regular r:id="rId140"/>
    </p:embeddedFont>
    <p:embeddedFont>
      <p:font typeface="Canva Sans Bold" panose="020B0604020202020204" charset="0"/>
      <p:regular r:id="rId141"/>
    </p:embeddedFont>
    <p:embeddedFont>
      <p:font typeface="Clear Sans" panose="020B0604020202020204" charset="0"/>
      <p:regular r:id="rId1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1.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font" Target="fonts/font2.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3.fntdata"/><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4.fntdata"/><Relationship Id="rId14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26.jpe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10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26.jpe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10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26.jpeg"/><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10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3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60.gif"/><Relationship Id="rId2" Type="http://schemas.openxmlformats.org/officeDocument/2006/relationships/image" Target="../media/image2.gif"/><Relationship Id="rId1" Type="http://schemas.openxmlformats.org/officeDocument/2006/relationships/slideLayout" Target="../slideLayouts/slideLayout7.xml"/><Relationship Id="rId4" Type="http://schemas.openxmlformats.org/officeDocument/2006/relationships/image" Target="../media/image161.gif"/></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gif"/><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slide" Target="slide57.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https://www.kaggle.com/datasets/szymonjwiak/nba-traditional" TargetMode="Externa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7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95.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7612069"/>
            <a:ext cx="18288000" cy="2674931"/>
            <a:chOff x="0" y="0"/>
            <a:chExt cx="4816593" cy="704508"/>
          </a:xfrm>
        </p:grpSpPr>
        <p:sp>
          <p:nvSpPr>
            <p:cNvPr id="3" name="Freeform 3"/>
            <p:cNvSpPr/>
            <p:nvPr/>
          </p:nvSpPr>
          <p:spPr>
            <a:xfrm>
              <a:off x="0" y="0"/>
              <a:ext cx="4816592" cy="704508"/>
            </a:xfrm>
            <a:custGeom>
              <a:avLst/>
              <a:gdLst/>
              <a:ahLst/>
              <a:cxnLst/>
              <a:rect l="l" t="t" r="r" b="b"/>
              <a:pathLst>
                <a:path w="4816592" h="704508">
                  <a:moveTo>
                    <a:pt x="0" y="0"/>
                  </a:moveTo>
                  <a:lnTo>
                    <a:pt x="4816592" y="0"/>
                  </a:lnTo>
                  <a:lnTo>
                    <a:pt x="4816592" y="704508"/>
                  </a:lnTo>
                  <a:lnTo>
                    <a:pt x="0" y="704508"/>
                  </a:lnTo>
                  <a:close/>
                </a:path>
              </a:pathLst>
            </a:custGeom>
            <a:solidFill>
              <a:srgbClr val="FFFFFF"/>
            </a:solidFill>
          </p:spPr>
          <p:txBody>
            <a:bodyPr/>
            <a:lstStyle/>
            <a:p>
              <a:endParaRPr lang="en-US"/>
            </a:p>
          </p:txBody>
        </p:sp>
        <p:sp>
          <p:nvSpPr>
            <p:cNvPr id="4" name="TextBox 4"/>
            <p:cNvSpPr txBox="1"/>
            <p:nvPr/>
          </p:nvSpPr>
          <p:spPr>
            <a:xfrm>
              <a:off x="0" y="-38100"/>
              <a:ext cx="4816593" cy="742608"/>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874824" y="0"/>
            <a:ext cx="3207668" cy="6228481"/>
          </a:xfrm>
          <a:custGeom>
            <a:avLst/>
            <a:gdLst/>
            <a:ahLst/>
            <a:cxnLst/>
            <a:rect l="l" t="t" r="r" b="b"/>
            <a:pathLst>
              <a:path w="3207668" h="6228481">
                <a:moveTo>
                  <a:pt x="0" y="0"/>
                </a:moveTo>
                <a:lnTo>
                  <a:pt x="3207668" y="0"/>
                </a:lnTo>
                <a:lnTo>
                  <a:pt x="3207668" y="6228481"/>
                </a:lnTo>
                <a:lnTo>
                  <a:pt x="0" y="6228481"/>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8216206" y="383371"/>
            <a:ext cx="10071794" cy="3064257"/>
          </a:xfrm>
          <a:prstGeom prst="rect">
            <a:avLst/>
          </a:prstGeom>
        </p:spPr>
        <p:txBody>
          <a:bodyPr lIns="0" tIns="0" rIns="0" bIns="0" rtlCol="0" anchor="t">
            <a:spAutoFit/>
          </a:bodyPr>
          <a:lstStyle/>
          <a:p>
            <a:pPr algn="l">
              <a:lnSpc>
                <a:spcPts val="12231"/>
              </a:lnSpc>
            </a:pPr>
            <a:r>
              <a:rPr lang="en-US" sz="8799">
                <a:solidFill>
                  <a:srgbClr val="FFFFFF"/>
                </a:solidFill>
                <a:latin typeface="Cabin Bold"/>
              </a:rPr>
              <a:t>Báo cáo cuối kì </a:t>
            </a:r>
          </a:p>
          <a:p>
            <a:pPr algn="l">
              <a:lnSpc>
                <a:spcPts val="12231"/>
              </a:lnSpc>
            </a:pPr>
            <a:r>
              <a:rPr lang="en-US" sz="8799">
                <a:solidFill>
                  <a:srgbClr val="FFFFFF"/>
                </a:solidFill>
                <a:latin typeface="Cabin Bold"/>
              </a:rPr>
              <a:t>Kho dữ liệu và OLAP</a:t>
            </a:r>
          </a:p>
        </p:txBody>
      </p:sp>
      <p:sp>
        <p:nvSpPr>
          <p:cNvPr id="7" name="TextBox 7"/>
          <p:cNvSpPr txBox="1"/>
          <p:nvPr/>
        </p:nvSpPr>
        <p:spPr>
          <a:xfrm>
            <a:off x="8216206" y="3983050"/>
            <a:ext cx="8487032" cy="504825"/>
          </a:xfrm>
          <a:prstGeom prst="rect">
            <a:avLst/>
          </a:prstGeom>
        </p:spPr>
        <p:txBody>
          <a:bodyPr lIns="0" tIns="0" rIns="0" bIns="0" rtlCol="0" anchor="t">
            <a:spAutoFit/>
          </a:bodyPr>
          <a:lstStyle/>
          <a:p>
            <a:pPr algn="l">
              <a:lnSpc>
                <a:spcPts val="4199"/>
              </a:lnSpc>
            </a:pPr>
            <a:r>
              <a:rPr lang="en-US" sz="2999" spc="77">
                <a:solidFill>
                  <a:srgbClr val="FFFFFF"/>
                </a:solidFill>
                <a:latin typeface="Cabin"/>
              </a:rPr>
              <a:t>IS217.O21</a:t>
            </a:r>
          </a:p>
        </p:txBody>
      </p:sp>
      <p:sp>
        <p:nvSpPr>
          <p:cNvPr id="8" name="TextBox 8"/>
          <p:cNvSpPr txBox="1"/>
          <p:nvPr/>
        </p:nvSpPr>
        <p:spPr>
          <a:xfrm>
            <a:off x="8216206" y="5076825"/>
            <a:ext cx="10071794" cy="625094"/>
          </a:xfrm>
          <a:prstGeom prst="rect">
            <a:avLst/>
          </a:prstGeom>
        </p:spPr>
        <p:txBody>
          <a:bodyPr lIns="0" tIns="0" rIns="0" bIns="0" rtlCol="0" anchor="t">
            <a:spAutoFit/>
          </a:bodyPr>
          <a:lstStyle/>
          <a:p>
            <a:pPr algn="l">
              <a:lnSpc>
                <a:spcPts val="5142"/>
              </a:lnSpc>
            </a:pPr>
            <a:r>
              <a:rPr lang="en-US" sz="3699">
                <a:solidFill>
                  <a:srgbClr val="FFFFFF"/>
                </a:solidFill>
                <a:latin typeface="Cabin Bold"/>
              </a:rPr>
              <a:t>GVHD: ThS. Đỗ Thị Minh Phụng</a:t>
            </a:r>
          </a:p>
        </p:txBody>
      </p:sp>
      <p:sp>
        <p:nvSpPr>
          <p:cNvPr id="9" name="TextBox 9"/>
          <p:cNvSpPr txBox="1"/>
          <p:nvPr/>
        </p:nvSpPr>
        <p:spPr>
          <a:xfrm>
            <a:off x="788119" y="5994216"/>
            <a:ext cx="17164488" cy="3064257"/>
          </a:xfrm>
          <a:prstGeom prst="rect">
            <a:avLst/>
          </a:prstGeom>
        </p:spPr>
        <p:txBody>
          <a:bodyPr lIns="0" tIns="0" rIns="0" bIns="0" rtlCol="0" anchor="t">
            <a:spAutoFit/>
          </a:bodyPr>
          <a:lstStyle/>
          <a:p>
            <a:pPr algn="l">
              <a:lnSpc>
                <a:spcPts val="12231"/>
              </a:lnSpc>
            </a:pPr>
            <a:r>
              <a:rPr lang="en-US" sz="8799">
                <a:solidFill>
                  <a:srgbClr val="F5F5EF"/>
                </a:solidFill>
                <a:latin typeface="Cabin Bold"/>
              </a:rPr>
              <a:t>Phân tích dữ liệu về thông số trận </a:t>
            </a:r>
            <a:r>
              <a:rPr lang="en-US" sz="8799">
                <a:solidFill>
                  <a:srgbClr val="795FE6"/>
                </a:solidFill>
                <a:latin typeface="Cabin Bold"/>
              </a:rPr>
              <a:t>đấu tại giải bóng rổ NBA ở Mỹ</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860894" y="0"/>
            <a:ext cx="9144000" cy="10287000"/>
            <a:chOff x="0" y="0"/>
            <a:chExt cx="2408296" cy="2709333"/>
          </a:xfrm>
        </p:grpSpPr>
        <p:sp>
          <p:nvSpPr>
            <p:cNvPr id="3" name="Freeform 3"/>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5034C4"/>
            </a:solidFill>
          </p:spPr>
          <p:txBody>
            <a:bodyPr/>
            <a:lstStyle/>
            <a:p>
              <a:endParaRPr lang="en-US"/>
            </a:p>
          </p:txBody>
        </p:sp>
        <p:sp>
          <p:nvSpPr>
            <p:cNvPr id="4" name="TextBox 4"/>
            <p:cNvSpPr txBox="1"/>
            <p:nvPr/>
          </p:nvSpPr>
          <p:spPr>
            <a:xfrm>
              <a:off x="0" y="-38100"/>
              <a:ext cx="2408296" cy="2747433"/>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1028700" y="6432985"/>
            <a:ext cx="246171" cy="246171"/>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txBody>
            <a:bodyPr/>
            <a:lstStyle/>
            <a:p>
              <a:endParaRPr lang="en-US"/>
            </a:p>
          </p:txBody>
        </p:sp>
      </p:grpSp>
      <p:grpSp>
        <p:nvGrpSpPr>
          <p:cNvPr id="7" name="Group 7"/>
          <p:cNvGrpSpPr/>
          <p:nvPr/>
        </p:nvGrpSpPr>
        <p:grpSpPr>
          <a:xfrm>
            <a:off x="1028700" y="7857230"/>
            <a:ext cx="246171" cy="246171"/>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txBody>
            <a:bodyPr/>
            <a:lstStyle/>
            <a:p>
              <a:endParaRPr lang="en-US"/>
            </a:p>
          </p:txBody>
        </p:sp>
      </p:grpSp>
      <p:grpSp>
        <p:nvGrpSpPr>
          <p:cNvPr id="9" name="Group 9"/>
          <p:cNvGrpSpPr/>
          <p:nvPr/>
        </p:nvGrpSpPr>
        <p:grpSpPr>
          <a:xfrm>
            <a:off x="9651984" y="2413637"/>
            <a:ext cx="246171" cy="246171"/>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3EBEF"/>
            </a:solidFill>
          </p:spPr>
          <p:txBody>
            <a:bodyPr/>
            <a:lstStyle/>
            <a:p>
              <a:endParaRPr lang="en-US"/>
            </a:p>
          </p:txBody>
        </p:sp>
      </p:grpSp>
      <p:sp>
        <p:nvSpPr>
          <p:cNvPr id="11" name="Freeform 11"/>
          <p:cNvSpPr/>
          <p:nvPr/>
        </p:nvSpPr>
        <p:spPr>
          <a:xfrm>
            <a:off x="464160" y="3388500"/>
            <a:ext cx="8098255" cy="1736197"/>
          </a:xfrm>
          <a:custGeom>
            <a:avLst/>
            <a:gdLst/>
            <a:ahLst/>
            <a:cxnLst/>
            <a:rect l="l" t="t" r="r" b="b"/>
            <a:pathLst>
              <a:path w="8098255" h="1736197">
                <a:moveTo>
                  <a:pt x="0" y="0"/>
                </a:moveTo>
                <a:lnTo>
                  <a:pt x="8098255" y="0"/>
                </a:lnTo>
                <a:lnTo>
                  <a:pt x="8098255" y="1736197"/>
                </a:lnTo>
                <a:lnTo>
                  <a:pt x="0" y="1736197"/>
                </a:lnTo>
                <a:lnTo>
                  <a:pt x="0" y="0"/>
                </a:lnTo>
                <a:close/>
              </a:path>
            </a:pathLst>
          </a:custGeom>
          <a:blipFill>
            <a:blip r:embed="rId2"/>
            <a:stretch>
              <a:fillRect r="-28634"/>
            </a:stretch>
          </a:blipFill>
        </p:spPr>
        <p:txBody>
          <a:bodyPr/>
          <a:lstStyle/>
          <a:p>
            <a:endParaRPr lang="en-US"/>
          </a:p>
        </p:txBody>
      </p:sp>
      <p:grpSp>
        <p:nvGrpSpPr>
          <p:cNvPr id="12" name="Group 12"/>
          <p:cNvGrpSpPr/>
          <p:nvPr/>
        </p:nvGrpSpPr>
        <p:grpSpPr>
          <a:xfrm>
            <a:off x="817762" y="2376767"/>
            <a:ext cx="246171" cy="246171"/>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3EBEF"/>
            </a:solidFill>
          </p:spPr>
          <p:txBody>
            <a:bodyPr/>
            <a:lstStyle/>
            <a:p>
              <a:endParaRPr lang="en-US"/>
            </a:p>
          </p:txBody>
        </p:sp>
      </p:grpSp>
      <p:sp>
        <p:nvSpPr>
          <p:cNvPr id="14" name="Freeform 14"/>
          <p:cNvSpPr/>
          <p:nvPr/>
        </p:nvSpPr>
        <p:spPr>
          <a:xfrm>
            <a:off x="9898155" y="2942245"/>
            <a:ext cx="7109335" cy="6114349"/>
          </a:xfrm>
          <a:custGeom>
            <a:avLst/>
            <a:gdLst/>
            <a:ahLst/>
            <a:cxnLst/>
            <a:rect l="l" t="t" r="r" b="b"/>
            <a:pathLst>
              <a:path w="7109335" h="6114349">
                <a:moveTo>
                  <a:pt x="0" y="0"/>
                </a:moveTo>
                <a:lnTo>
                  <a:pt x="7109336" y="0"/>
                </a:lnTo>
                <a:lnTo>
                  <a:pt x="7109336" y="6114349"/>
                </a:lnTo>
                <a:lnTo>
                  <a:pt x="0" y="6114349"/>
                </a:lnTo>
                <a:lnTo>
                  <a:pt x="0" y="0"/>
                </a:lnTo>
                <a:close/>
              </a:path>
            </a:pathLst>
          </a:custGeom>
          <a:blipFill>
            <a:blip r:embed="rId3"/>
            <a:stretch>
              <a:fillRect/>
            </a:stretch>
          </a:blipFill>
        </p:spPr>
        <p:txBody>
          <a:bodyPr/>
          <a:lstStyle/>
          <a:p>
            <a:endParaRPr lang="en-US"/>
          </a:p>
        </p:txBody>
      </p:sp>
      <p:sp>
        <p:nvSpPr>
          <p:cNvPr id="15" name="TextBox 15"/>
          <p:cNvSpPr txBox="1"/>
          <p:nvPr/>
        </p:nvSpPr>
        <p:spPr>
          <a:xfrm>
            <a:off x="1274871" y="2204513"/>
            <a:ext cx="6651965" cy="455295"/>
          </a:xfrm>
          <a:prstGeom prst="rect">
            <a:avLst/>
          </a:prstGeom>
        </p:spPr>
        <p:txBody>
          <a:bodyPr lIns="0" tIns="0" rIns="0" bIns="0" rtlCol="0" anchor="t">
            <a:spAutoFit/>
          </a:bodyPr>
          <a:lstStyle/>
          <a:p>
            <a:pPr algn="l">
              <a:lnSpc>
                <a:spcPts val="3779"/>
              </a:lnSpc>
            </a:pPr>
            <a:r>
              <a:rPr lang="en-US" sz="2699">
                <a:solidFill>
                  <a:srgbClr val="5034C4"/>
                </a:solidFill>
                <a:latin typeface="Cabin"/>
              </a:rPr>
              <a:t>Tạo database</a:t>
            </a:r>
          </a:p>
        </p:txBody>
      </p:sp>
      <p:sp>
        <p:nvSpPr>
          <p:cNvPr id="16" name="TextBox 16"/>
          <p:cNvSpPr txBox="1"/>
          <p:nvPr/>
        </p:nvSpPr>
        <p:spPr>
          <a:xfrm>
            <a:off x="10607335" y="2275738"/>
            <a:ext cx="6651965" cy="504825"/>
          </a:xfrm>
          <a:prstGeom prst="rect">
            <a:avLst/>
          </a:prstGeom>
        </p:spPr>
        <p:txBody>
          <a:bodyPr lIns="0" tIns="0" rIns="0" bIns="0" rtlCol="0" anchor="t">
            <a:spAutoFit/>
          </a:bodyPr>
          <a:lstStyle/>
          <a:p>
            <a:pPr algn="l">
              <a:lnSpc>
                <a:spcPts val="4199"/>
              </a:lnSpc>
            </a:pPr>
            <a:r>
              <a:rPr lang="en-US" sz="2999">
                <a:solidFill>
                  <a:srgbClr val="FFFFFF"/>
                </a:solidFill>
                <a:latin typeface="Cabin"/>
              </a:rPr>
              <a:t>Đổ dữ liệu vào cơ sở dữ liệu NBAStats</a:t>
            </a:r>
          </a:p>
        </p:txBody>
      </p:sp>
      <p:sp>
        <p:nvSpPr>
          <p:cNvPr id="17" name="TextBox 17"/>
          <p:cNvSpPr txBox="1"/>
          <p:nvPr/>
        </p:nvSpPr>
        <p:spPr>
          <a:xfrm>
            <a:off x="1123950" y="1038225"/>
            <a:ext cx="7161969" cy="819150"/>
          </a:xfrm>
          <a:prstGeom prst="rect">
            <a:avLst/>
          </a:prstGeom>
        </p:spPr>
        <p:txBody>
          <a:bodyPr lIns="0" tIns="0" rIns="0" bIns="0" rtlCol="0" anchor="t">
            <a:spAutoFit/>
          </a:bodyPr>
          <a:lstStyle/>
          <a:p>
            <a:pPr algn="l">
              <a:lnSpc>
                <a:spcPts val="6599"/>
              </a:lnSpc>
            </a:pPr>
            <a:r>
              <a:rPr lang="en-US" sz="5499">
                <a:solidFill>
                  <a:srgbClr val="5034C4"/>
                </a:solidFill>
                <a:latin typeface="Cabin Bold"/>
              </a:rPr>
              <a:t>Chuẩn bị cơ sở dữ liệu</a:t>
            </a:r>
          </a:p>
        </p:txBody>
      </p:sp>
      <p:sp>
        <p:nvSpPr>
          <p:cNvPr id="18" name="TextBox 18"/>
          <p:cNvSpPr txBox="1"/>
          <p:nvPr/>
        </p:nvSpPr>
        <p:spPr>
          <a:xfrm>
            <a:off x="10355526" y="9416619"/>
            <a:ext cx="6651965" cy="455295"/>
          </a:xfrm>
          <a:prstGeom prst="rect">
            <a:avLst/>
          </a:prstGeom>
        </p:spPr>
        <p:txBody>
          <a:bodyPr lIns="0" tIns="0" rIns="0" bIns="0" rtlCol="0" anchor="t">
            <a:spAutoFit/>
          </a:bodyPr>
          <a:lstStyle/>
          <a:p>
            <a:pPr algn="ctr">
              <a:lnSpc>
                <a:spcPts val="3779"/>
              </a:lnSpc>
            </a:pPr>
            <a:r>
              <a:rPr lang="en-US" sz="2699">
                <a:solidFill>
                  <a:srgbClr val="FFFFFF"/>
                </a:solidFill>
                <a:latin typeface="Cabin"/>
              </a:rPr>
              <a:t>Chọn file excel</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9226" b="-53157"/>
            </a:stretch>
          </a:blipFill>
        </p:spPr>
        <p:txBody>
          <a:bodyPr/>
          <a:lstStyle/>
          <a:p>
            <a:endParaRPr lang="en-US"/>
          </a:p>
        </p:txBody>
      </p:sp>
      <p:sp>
        <p:nvSpPr>
          <p:cNvPr id="3" name="Freeform 3"/>
          <p:cNvSpPr/>
          <p:nvPr/>
        </p:nvSpPr>
        <p:spPr>
          <a:xfrm>
            <a:off x="0" y="3023353"/>
            <a:ext cx="9273801" cy="7094119"/>
          </a:xfrm>
          <a:custGeom>
            <a:avLst/>
            <a:gdLst/>
            <a:ahLst/>
            <a:cxnLst/>
            <a:rect l="l" t="t" r="r" b="b"/>
            <a:pathLst>
              <a:path w="9273801" h="7094119">
                <a:moveTo>
                  <a:pt x="0" y="0"/>
                </a:moveTo>
                <a:lnTo>
                  <a:pt x="9273801" y="0"/>
                </a:lnTo>
                <a:lnTo>
                  <a:pt x="9273801" y="7094119"/>
                </a:lnTo>
                <a:lnTo>
                  <a:pt x="0" y="7094119"/>
                </a:lnTo>
                <a:lnTo>
                  <a:pt x="0" y="0"/>
                </a:lnTo>
                <a:close/>
              </a:path>
            </a:pathLst>
          </a:custGeom>
          <a:blipFill>
            <a:blip r:embed="rId3"/>
            <a:stretch>
              <a:fillRect/>
            </a:stretch>
          </a:blipFill>
        </p:spPr>
        <p:txBody>
          <a:bodyPr/>
          <a:lstStyle/>
          <a:p>
            <a:endParaRPr lang="en-US"/>
          </a:p>
        </p:txBody>
      </p:sp>
      <p:sp>
        <p:nvSpPr>
          <p:cNvPr id="4" name="Freeform 4"/>
          <p:cNvSpPr/>
          <p:nvPr/>
        </p:nvSpPr>
        <p:spPr>
          <a:xfrm>
            <a:off x="9461110" y="3124180"/>
            <a:ext cx="8983842" cy="6847914"/>
          </a:xfrm>
          <a:custGeom>
            <a:avLst/>
            <a:gdLst/>
            <a:ahLst/>
            <a:cxnLst/>
            <a:rect l="l" t="t" r="r" b="b"/>
            <a:pathLst>
              <a:path w="8983842" h="6847914">
                <a:moveTo>
                  <a:pt x="0" y="0"/>
                </a:moveTo>
                <a:lnTo>
                  <a:pt x="8983842" y="0"/>
                </a:lnTo>
                <a:lnTo>
                  <a:pt x="8983842" y="6847914"/>
                </a:lnTo>
                <a:lnTo>
                  <a:pt x="0" y="6847914"/>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633378" y="499745"/>
            <a:ext cx="14439834" cy="953135"/>
          </a:xfrm>
          <a:prstGeom prst="rect">
            <a:avLst/>
          </a:prstGeom>
        </p:spPr>
        <p:txBody>
          <a:bodyPr lIns="0" tIns="0" rIns="0" bIns="0" rtlCol="0" anchor="t">
            <a:spAutoFit/>
          </a:bodyPr>
          <a:lstStyle/>
          <a:p>
            <a:pPr algn="ctr">
              <a:lnSpc>
                <a:spcPts val="7840"/>
              </a:lnSpc>
            </a:pPr>
            <a:r>
              <a:rPr lang="en-US" sz="5600">
                <a:solidFill>
                  <a:srgbClr val="FFFFFF"/>
                </a:solidFill>
                <a:latin typeface="Cabin Bold"/>
              </a:rPr>
              <a:t>Tiến hành thực hiện SSAS để khai thác dữ liệu</a:t>
            </a:r>
          </a:p>
        </p:txBody>
      </p:sp>
      <p:sp>
        <p:nvSpPr>
          <p:cNvPr id="6" name="TextBox 6"/>
          <p:cNvSpPr txBox="1"/>
          <p:nvPr/>
        </p:nvSpPr>
        <p:spPr>
          <a:xfrm>
            <a:off x="316817" y="1952968"/>
            <a:ext cx="17654365" cy="927100"/>
          </a:xfrm>
          <a:prstGeom prst="rect">
            <a:avLst/>
          </a:prstGeom>
        </p:spPr>
        <p:txBody>
          <a:bodyPr lIns="0" tIns="0" rIns="0" bIns="0" rtlCol="0" anchor="t">
            <a:spAutoFit/>
          </a:bodyPr>
          <a:lstStyle/>
          <a:p>
            <a:pPr algn="ctr">
              <a:lnSpc>
                <a:spcPts val="7699"/>
              </a:lnSpc>
              <a:spcBef>
                <a:spcPct val="0"/>
              </a:spcBef>
            </a:pPr>
            <a:r>
              <a:rPr lang="en-US" sz="5499">
                <a:solidFill>
                  <a:srgbClr val="FFFFFF"/>
                </a:solidFill>
                <a:latin typeface="Cabin"/>
              </a:rPr>
              <a:t>Thêm Data Sources kết nối tới database đã được đổ dữ liệu</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9226" b="-53157"/>
            </a:stretch>
          </a:blipFill>
        </p:spPr>
        <p:txBody>
          <a:bodyPr/>
          <a:lstStyle/>
          <a:p>
            <a:endParaRPr lang="en-US"/>
          </a:p>
        </p:txBody>
      </p:sp>
      <p:sp>
        <p:nvSpPr>
          <p:cNvPr id="3" name="Freeform 3"/>
          <p:cNvSpPr/>
          <p:nvPr/>
        </p:nvSpPr>
        <p:spPr>
          <a:xfrm>
            <a:off x="2663080" y="1452880"/>
            <a:ext cx="11548514" cy="8834120"/>
          </a:xfrm>
          <a:custGeom>
            <a:avLst/>
            <a:gdLst/>
            <a:ahLst/>
            <a:cxnLst/>
            <a:rect l="l" t="t" r="r" b="b"/>
            <a:pathLst>
              <a:path w="11548514" h="8834120">
                <a:moveTo>
                  <a:pt x="0" y="0"/>
                </a:moveTo>
                <a:lnTo>
                  <a:pt x="11548514" y="0"/>
                </a:lnTo>
                <a:lnTo>
                  <a:pt x="11548514" y="8834120"/>
                </a:lnTo>
                <a:lnTo>
                  <a:pt x="0" y="8834120"/>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633378" y="235468"/>
            <a:ext cx="14439834" cy="953135"/>
          </a:xfrm>
          <a:prstGeom prst="rect">
            <a:avLst/>
          </a:prstGeom>
        </p:spPr>
        <p:txBody>
          <a:bodyPr lIns="0" tIns="0" rIns="0" bIns="0" rtlCol="0" anchor="t">
            <a:spAutoFit/>
          </a:bodyPr>
          <a:lstStyle/>
          <a:p>
            <a:pPr algn="ctr">
              <a:lnSpc>
                <a:spcPts val="7840"/>
              </a:lnSpc>
            </a:pPr>
            <a:r>
              <a:rPr lang="en-US" sz="5600">
                <a:solidFill>
                  <a:srgbClr val="FFFFFF"/>
                </a:solidFill>
                <a:latin typeface="Cabin Bold"/>
              </a:rPr>
              <a:t>Tiến hành tạo Mining Structures</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9226" b="-53157"/>
            </a:stretch>
          </a:blipFill>
        </p:spPr>
        <p:txBody>
          <a:bodyPr/>
          <a:lstStyle/>
          <a:p>
            <a:endParaRPr lang="en-US"/>
          </a:p>
        </p:txBody>
      </p:sp>
      <p:sp>
        <p:nvSpPr>
          <p:cNvPr id="3" name="Freeform 3"/>
          <p:cNvSpPr/>
          <p:nvPr/>
        </p:nvSpPr>
        <p:spPr>
          <a:xfrm>
            <a:off x="2766520" y="1613242"/>
            <a:ext cx="11362787" cy="8673758"/>
          </a:xfrm>
          <a:custGeom>
            <a:avLst/>
            <a:gdLst/>
            <a:ahLst/>
            <a:cxnLst/>
            <a:rect l="l" t="t" r="r" b="b"/>
            <a:pathLst>
              <a:path w="11362787" h="8673758">
                <a:moveTo>
                  <a:pt x="0" y="0"/>
                </a:moveTo>
                <a:lnTo>
                  <a:pt x="11362787" y="0"/>
                </a:lnTo>
                <a:lnTo>
                  <a:pt x="11362787" y="8673758"/>
                </a:lnTo>
                <a:lnTo>
                  <a:pt x="0" y="8673758"/>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659806" y="261895"/>
            <a:ext cx="14439834" cy="953135"/>
          </a:xfrm>
          <a:prstGeom prst="rect">
            <a:avLst/>
          </a:prstGeom>
        </p:spPr>
        <p:txBody>
          <a:bodyPr lIns="0" tIns="0" rIns="0" bIns="0" rtlCol="0" anchor="t">
            <a:spAutoFit/>
          </a:bodyPr>
          <a:lstStyle/>
          <a:p>
            <a:pPr algn="ctr">
              <a:lnSpc>
                <a:spcPts val="7840"/>
              </a:lnSpc>
            </a:pPr>
            <a:r>
              <a:rPr lang="en-US" sz="5600">
                <a:solidFill>
                  <a:srgbClr val="FFFFFF"/>
                </a:solidFill>
                <a:latin typeface="Cabin Bold"/>
              </a:rPr>
              <a:t>Lựa chọn thuật toán đầu tiên là Cây quyết định</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9226" b="-53157"/>
            </a:stretch>
          </a:blipFill>
        </p:spPr>
        <p:txBody>
          <a:bodyPr/>
          <a:lstStyle/>
          <a:p>
            <a:endParaRPr lang="en-US"/>
          </a:p>
        </p:txBody>
      </p:sp>
      <p:sp>
        <p:nvSpPr>
          <p:cNvPr id="3" name="Freeform 3"/>
          <p:cNvSpPr/>
          <p:nvPr/>
        </p:nvSpPr>
        <p:spPr>
          <a:xfrm>
            <a:off x="316817" y="2077861"/>
            <a:ext cx="8827183" cy="6757713"/>
          </a:xfrm>
          <a:custGeom>
            <a:avLst/>
            <a:gdLst/>
            <a:ahLst/>
            <a:cxnLst/>
            <a:rect l="l" t="t" r="r" b="b"/>
            <a:pathLst>
              <a:path w="8827183" h="6757713">
                <a:moveTo>
                  <a:pt x="0" y="0"/>
                </a:moveTo>
                <a:lnTo>
                  <a:pt x="8827183" y="0"/>
                </a:lnTo>
                <a:lnTo>
                  <a:pt x="8827183" y="6757713"/>
                </a:lnTo>
                <a:lnTo>
                  <a:pt x="0" y="6757713"/>
                </a:lnTo>
                <a:lnTo>
                  <a:pt x="0" y="0"/>
                </a:lnTo>
                <a:close/>
              </a:path>
            </a:pathLst>
          </a:custGeom>
          <a:blipFill>
            <a:blip r:embed="rId3"/>
            <a:stretch>
              <a:fillRect/>
            </a:stretch>
          </a:blipFill>
        </p:spPr>
        <p:txBody>
          <a:bodyPr/>
          <a:lstStyle/>
          <a:p>
            <a:endParaRPr lang="en-US"/>
          </a:p>
        </p:txBody>
      </p:sp>
      <p:sp>
        <p:nvSpPr>
          <p:cNvPr id="4" name="Freeform 4"/>
          <p:cNvSpPr/>
          <p:nvPr/>
        </p:nvSpPr>
        <p:spPr>
          <a:xfrm>
            <a:off x="9243569" y="2077861"/>
            <a:ext cx="9044431" cy="6956250"/>
          </a:xfrm>
          <a:custGeom>
            <a:avLst/>
            <a:gdLst/>
            <a:ahLst/>
            <a:cxnLst/>
            <a:rect l="l" t="t" r="r" b="b"/>
            <a:pathLst>
              <a:path w="9044431" h="6956250">
                <a:moveTo>
                  <a:pt x="0" y="0"/>
                </a:moveTo>
                <a:lnTo>
                  <a:pt x="9044431" y="0"/>
                </a:lnTo>
                <a:lnTo>
                  <a:pt x="9044431" y="6956251"/>
                </a:lnTo>
                <a:lnTo>
                  <a:pt x="0" y="6956251"/>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316817" y="517525"/>
            <a:ext cx="17654365" cy="927100"/>
          </a:xfrm>
          <a:prstGeom prst="rect">
            <a:avLst/>
          </a:prstGeom>
        </p:spPr>
        <p:txBody>
          <a:bodyPr lIns="0" tIns="0" rIns="0" bIns="0" rtlCol="0" anchor="t">
            <a:spAutoFit/>
          </a:bodyPr>
          <a:lstStyle/>
          <a:p>
            <a:pPr algn="ctr">
              <a:lnSpc>
                <a:spcPts val="7699"/>
              </a:lnSpc>
              <a:spcBef>
                <a:spcPct val="0"/>
              </a:spcBef>
            </a:pPr>
            <a:r>
              <a:rPr lang="en-US" sz="5499">
                <a:solidFill>
                  <a:srgbClr val="FFFFFF"/>
                </a:solidFill>
                <a:latin typeface="Cabin Bold"/>
              </a:rPr>
              <a:t>Lựa chọn Data Source View và bảng dữ liệu</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9226" b="-53157"/>
            </a:stretch>
          </a:blipFill>
        </p:spPr>
        <p:txBody>
          <a:bodyPr/>
          <a:lstStyle/>
          <a:p>
            <a:endParaRPr lang="en-US"/>
          </a:p>
        </p:txBody>
      </p:sp>
      <p:sp>
        <p:nvSpPr>
          <p:cNvPr id="3" name="Freeform 3"/>
          <p:cNvSpPr/>
          <p:nvPr/>
        </p:nvSpPr>
        <p:spPr>
          <a:xfrm>
            <a:off x="2766520" y="1613242"/>
            <a:ext cx="11362787" cy="8673758"/>
          </a:xfrm>
          <a:custGeom>
            <a:avLst/>
            <a:gdLst/>
            <a:ahLst/>
            <a:cxnLst/>
            <a:rect l="l" t="t" r="r" b="b"/>
            <a:pathLst>
              <a:path w="11362787" h="8673758">
                <a:moveTo>
                  <a:pt x="0" y="0"/>
                </a:moveTo>
                <a:lnTo>
                  <a:pt x="11362787" y="0"/>
                </a:lnTo>
                <a:lnTo>
                  <a:pt x="11362787" y="8673758"/>
                </a:lnTo>
                <a:lnTo>
                  <a:pt x="0" y="8673758"/>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216564" y="-104775"/>
            <a:ext cx="18086863" cy="1943735"/>
          </a:xfrm>
          <a:prstGeom prst="rect">
            <a:avLst/>
          </a:prstGeom>
        </p:spPr>
        <p:txBody>
          <a:bodyPr lIns="0" tIns="0" rIns="0" bIns="0" rtlCol="0" anchor="t">
            <a:spAutoFit/>
          </a:bodyPr>
          <a:lstStyle/>
          <a:p>
            <a:pPr algn="ctr">
              <a:lnSpc>
                <a:spcPts val="7840"/>
              </a:lnSpc>
            </a:pPr>
            <a:r>
              <a:rPr lang="en-US" sz="5600">
                <a:solidFill>
                  <a:srgbClr val="FFFFFF"/>
                </a:solidFill>
                <a:latin typeface="Cabin Bold"/>
              </a:rPr>
              <a:t>Lựa chọn các thuộc tính khóa, đầu vào và thuộc tính dự đoán</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9226" b="-53157"/>
            </a:stretch>
          </a:blipFill>
        </p:spPr>
        <p:txBody>
          <a:bodyPr/>
          <a:lstStyle/>
          <a:p>
            <a:endParaRPr lang="en-US"/>
          </a:p>
        </p:txBody>
      </p:sp>
      <p:sp>
        <p:nvSpPr>
          <p:cNvPr id="3" name="Freeform 3"/>
          <p:cNvSpPr/>
          <p:nvPr/>
        </p:nvSpPr>
        <p:spPr>
          <a:xfrm>
            <a:off x="3231252" y="1343660"/>
            <a:ext cx="11191230" cy="8658150"/>
          </a:xfrm>
          <a:custGeom>
            <a:avLst/>
            <a:gdLst/>
            <a:ahLst/>
            <a:cxnLst/>
            <a:rect l="l" t="t" r="r" b="b"/>
            <a:pathLst>
              <a:path w="11191230" h="8658150">
                <a:moveTo>
                  <a:pt x="0" y="0"/>
                </a:moveTo>
                <a:lnTo>
                  <a:pt x="11191230" y="0"/>
                </a:lnTo>
                <a:lnTo>
                  <a:pt x="11191230" y="8658150"/>
                </a:lnTo>
                <a:lnTo>
                  <a:pt x="0" y="8658150"/>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216564" y="75565"/>
            <a:ext cx="18086863" cy="953135"/>
          </a:xfrm>
          <a:prstGeom prst="rect">
            <a:avLst/>
          </a:prstGeom>
        </p:spPr>
        <p:txBody>
          <a:bodyPr lIns="0" tIns="0" rIns="0" bIns="0" rtlCol="0" anchor="t">
            <a:spAutoFit/>
          </a:bodyPr>
          <a:lstStyle/>
          <a:p>
            <a:pPr algn="ctr">
              <a:lnSpc>
                <a:spcPts val="7840"/>
              </a:lnSpc>
            </a:pPr>
            <a:r>
              <a:rPr lang="en-US" sz="5600">
                <a:solidFill>
                  <a:srgbClr val="FFFFFF"/>
                </a:solidFill>
                <a:latin typeface="Cabin Bold"/>
              </a:rPr>
              <a:t>Detect các trường dữ liệu</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9226" b="-53157"/>
            </a:stretch>
          </a:blipFill>
        </p:spPr>
        <p:txBody>
          <a:bodyPr/>
          <a:lstStyle/>
          <a:p>
            <a:endParaRPr lang="en-US"/>
          </a:p>
        </p:txBody>
      </p:sp>
      <p:sp>
        <p:nvSpPr>
          <p:cNvPr id="3" name="Freeform 3"/>
          <p:cNvSpPr/>
          <p:nvPr/>
        </p:nvSpPr>
        <p:spPr>
          <a:xfrm>
            <a:off x="3105307" y="1322689"/>
            <a:ext cx="11443120" cy="8628145"/>
          </a:xfrm>
          <a:custGeom>
            <a:avLst/>
            <a:gdLst/>
            <a:ahLst/>
            <a:cxnLst/>
            <a:rect l="l" t="t" r="r" b="b"/>
            <a:pathLst>
              <a:path w="11443120" h="8628145">
                <a:moveTo>
                  <a:pt x="0" y="0"/>
                </a:moveTo>
                <a:lnTo>
                  <a:pt x="11443120" y="0"/>
                </a:lnTo>
                <a:lnTo>
                  <a:pt x="11443120" y="8628146"/>
                </a:lnTo>
                <a:lnTo>
                  <a:pt x="0" y="8628146"/>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216564" y="75565"/>
            <a:ext cx="18086863" cy="953135"/>
          </a:xfrm>
          <a:prstGeom prst="rect">
            <a:avLst/>
          </a:prstGeom>
        </p:spPr>
        <p:txBody>
          <a:bodyPr lIns="0" tIns="0" rIns="0" bIns="0" rtlCol="0" anchor="t">
            <a:spAutoFit/>
          </a:bodyPr>
          <a:lstStyle/>
          <a:p>
            <a:pPr algn="ctr">
              <a:lnSpc>
                <a:spcPts val="7840"/>
              </a:lnSpc>
            </a:pPr>
            <a:r>
              <a:rPr lang="en-US" sz="5600">
                <a:solidFill>
                  <a:srgbClr val="FFFFFF"/>
                </a:solidFill>
                <a:latin typeface="Cabin Bold"/>
              </a:rPr>
              <a:t>Chia tập dữ liệu thành train test với tỉ lệ 7:3 và test case</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9226" b="-53157"/>
            </a:stretch>
          </a:blipFill>
        </p:spPr>
        <p:txBody>
          <a:bodyPr/>
          <a:lstStyle/>
          <a:p>
            <a:endParaRPr lang="en-US"/>
          </a:p>
        </p:txBody>
      </p:sp>
      <p:sp>
        <p:nvSpPr>
          <p:cNvPr id="3" name="Freeform 3"/>
          <p:cNvSpPr/>
          <p:nvPr/>
        </p:nvSpPr>
        <p:spPr>
          <a:xfrm>
            <a:off x="3201948" y="1303596"/>
            <a:ext cx="11156804" cy="8675713"/>
          </a:xfrm>
          <a:custGeom>
            <a:avLst/>
            <a:gdLst/>
            <a:ahLst/>
            <a:cxnLst/>
            <a:rect l="l" t="t" r="r" b="b"/>
            <a:pathLst>
              <a:path w="11156804" h="8675713">
                <a:moveTo>
                  <a:pt x="0" y="0"/>
                </a:moveTo>
                <a:lnTo>
                  <a:pt x="11156804" y="0"/>
                </a:lnTo>
                <a:lnTo>
                  <a:pt x="11156804" y="8675713"/>
                </a:lnTo>
                <a:lnTo>
                  <a:pt x="0" y="8675713"/>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216564" y="75565"/>
            <a:ext cx="18086863" cy="953135"/>
          </a:xfrm>
          <a:prstGeom prst="rect">
            <a:avLst/>
          </a:prstGeom>
        </p:spPr>
        <p:txBody>
          <a:bodyPr lIns="0" tIns="0" rIns="0" bIns="0" rtlCol="0" anchor="t">
            <a:spAutoFit/>
          </a:bodyPr>
          <a:lstStyle/>
          <a:p>
            <a:pPr algn="ctr">
              <a:lnSpc>
                <a:spcPts val="7840"/>
              </a:lnSpc>
            </a:pPr>
            <a:r>
              <a:rPr lang="en-US" sz="5600">
                <a:solidFill>
                  <a:srgbClr val="FFFFFF"/>
                </a:solidFill>
                <a:latin typeface="Cabin Bold"/>
              </a:rPr>
              <a:t>Đổi lại tên Structure và mô hình</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9226" b="-53157"/>
            </a:stretch>
          </a:blipFill>
        </p:spPr>
        <p:txBody>
          <a:bodyPr/>
          <a:lstStyle/>
          <a:p>
            <a:endParaRPr lang="en-US"/>
          </a:p>
        </p:txBody>
      </p:sp>
      <p:sp>
        <p:nvSpPr>
          <p:cNvPr id="3" name="Freeform 3"/>
          <p:cNvSpPr/>
          <p:nvPr/>
        </p:nvSpPr>
        <p:spPr>
          <a:xfrm>
            <a:off x="520317" y="2134907"/>
            <a:ext cx="7671348" cy="6827148"/>
          </a:xfrm>
          <a:custGeom>
            <a:avLst/>
            <a:gdLst/>
            <a:ahLst/>
            <a:cxnLst/>
            <a:rect l="l" t="t" r="r" b="b"/>
            <a:pathLst>
              <a:path w="7671348" h="6827148">
                <a:moveTo>
                  <a:pt x="0" y="0"/>
                </a:moveTo>
                <a:lnTo>
                  <a:pt x="7671348" y="0"/>
                </a:lnTo>
                <a:lnTo>
                  <a:pt x="7671348" y="6827147"/>
                </a:lnTo>
                <a:lnTo>
                  <a:pt x="0" y="6827147"/>
                </a:lnTo>
                <a:lnTo>
                  <a:pt x="0" y="0"/>
                </a:lnTo>
                <a:close/>
              </a:path>
            </a:pathLst>
          </a:custGeom>
          <a:blipFill>
            <a:blip r:embed="rId3"/>
            <a:stretch>
              <a:fillRect r="-56481"/>
            </a:stretch>
          </a:blipFill>
        </p:spPr>
        <p:txBody>
          <a:bodyPr/>
          <a:lstStyle/>
          <a:p>
            <a:endParaRPr lang="en-US"/>
          </a:p>
        </p:txBody>
      </p:sp>
      <p:sp>
        <p:nvSpPr>
          <p:cNvPr id="4" name="Freeform 4"/>
          <p:cNvSpPr/>
          <p:nvPr/>
        </p:nvSpPr>
        <p:spPr>
          <a:xfrm>
            <a:off x="8574966" y="2304001"/>
            <a:ext cx="9295332" cy="6488960"/>
          </a:xfrm>
          <a:custGeom>
            <a:avLst/>
            <a:gdLst/>
            <a:ahLst/>
            <a:cxnLst/>
            <a:rect l="l" t="t" r="r" b="b"/>
            <a:pathLst>
              <a:path w="9295332" h="6488960">
                <a:moveTo>
                  <a:pt x="0" y="0"/>
                </a:moveTo>
                <a:lnTo>
                  <a:pt x="9295332" y="0"/>
                </a:lnTo>
                <a:lnTo>
                  <a:pt x="9295332" y="6488959"/>
                </a:lnTo>
                <a:lnTo>
                  <a:pt x="0" y="6488959"/>
                </a:lnTo>
                <a:lnTo>
                  <a:pt x="0" y="0"/>
                </a:lnTo>
                <a:close/>
              </a:path>
            </a:pathLst>
          </a:custGeom>
          <a:blipFill>
            <a:blip r:embed="rId4"/>
            <a:stretch>
              <a:fillRect r="-21071"/>
            </a:stretch>
          </a:blipFill>
        </p:spPr>
        <p:txBody>
          <a:bodyPr/>
          <a:lstStyle/>
          <a:p>
            <a:endParaRPr lang="en-US"/>
          </a:p>
        </p:txBody>
      </p:sp>
      <p:sp>
        <p:nvSpPr>
          <p:cNvPr id="5" name="TextBox 5"/>
          <p:cNvSpPr txBox="1"/>
          <p:nvPr/>
        </p:nvSpPr>
        <p:spPr>
          <a:xfrm>
            <a:off x="-216564" y="75565"/>
            <a:ext cx="18086863" cy="953135"/>
          </a:xfrm>
          <a:prstGeom prst="rect">
            <a:avLst/>
          </a:prstGeom>
        </p:spPr>
        <p:txBody>
          <a:bodyPr lIns="0" tIns="0" rIns="0" bIns="0" rtlCol="0" anchor="t">
            <a:spAutoFit/>
          </a:bodyPr>
          <a:lstStyle/>
          <a:p>
            <a:pPr algn="ctr">
              <a:lnSpc>
                <a:spcPts val="7840"/>
              </a:lnSpc>
            </a:pPr>
            <a:r>
              <a:rPr lang="en-US" sz="5600">
                <a:solidFill>
                  <a:srgbClr val="FFFFFF"/>
                </a:solidFill>
                <a:latin typeface="Cabin Bold"/>
              </a:rPr>
              <a:t>Thêm 2 model của 2 thuật toán Clustering và Naive Bayes</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9226" b="-53157"/>
            </a:stretch>
          </a:blipFill>
        </p:spPr>
        <p:txBody>
          <a:bodyPr/>
          <a:lstStyle/>
          <a:p>
            <a:endParaRPr lang="en-US"/>
          </a:p>
        </p:txBody>
      </p:sp>
      <p:sp>
        <p:nvSpPr>
          <p:cNvPr id="3" name="Freeform 3"/>
          <p:cNvSpPr/>
          <p:nvPr/>
        </p:nvSpPr>
        <p:spPr>
          <a:xfrm>
            <a:off x="1611307" y="1627251"/>
            <a:ext cx="14431119" cy="8152244"/>
          </a:xfrm>
          <a:custGeom>
            <a:avLst/>
            <a:gdLst/>
            <a:ahLst/>
            <a:cxnLst/>
            <a:rect l="l" t="t" r="r" b="b"/>
            <a:pathLst>
              <a:path w="14431119" h="8152244">
                <a:moveTo>
                  <a:pt x="0" y="0"/>
                </a:moveTo>
                <a:lnTo>
                  <a:pt x="14431120" y="0"/>
                </a:lnTo>
                <a:lnTo>
                  <a:pt x="14431120" y="8152244"/>
                </a:lnTo>
                <a:lnTo>
                  <a:pt x="0" y="8152244"/>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216564" y="75565"/>
            <a:ext cx="18086863" cy="953135"/>
          </a:xfrm>
          <a:prstGeom prst="rect">
            <a:avLst/>
          </a:prstGeom>
        </p:spPr>
        <p:txBody>
          <a:bodyPr lIns="0" tIns="0" rIns="0" bIns="0" rtlCol="0" anchor="t">
            <a:spAutoFit/>
          </a:bodyPr>
          <a:lstStyle/>
          <a:p>
            <a:pPr algn="ctr">
              <a:lnSpc>
                <a:spcPts val="7840"/>
              </a:lnSpc>
            </a:pPr>
            <a:r>
              <a:rPr lang="en-US" sz="5600">
                <a:solidFill>
                  <a:srgbClr val="FFFFFF"/>
                </a:solidFill>
                <a:latin typeface="Cabin Bold"/>
              </a:rPr>
              <a:t>Tiến hành Deploy các mô hình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860894" y="0"/>
            <a:ext cx="9144000" cy="10287000"/>
            <a:chOff x="0" y="0"/>
            <a:chExt cx="2408296" cy="2709333"/>
          </a:xfrm>
        </p:grpSpPr>
        <p:sp>
          <p:nvSpPr>
            <p:cNvPr id="3" name="Freeform 3"/>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5034C4"/>
            </a:solidFill>
          </p:spPr>
          <p:txBody>
            <a:bodyPr/>
            <a:lstStyle/>
            <a:p>
              <a:endParaRPr lang="en-US"/>
            </a:p>
          </p:txBody>
        </p:sp>
        <p:sp>
          <p:nvSpPr>
            <p:cNvPr id="4" name="TextBox 4"/>
            <p:cNvSpPr txBox="1"/>
            <p:nvPr/>
          </p:nvSpPr>
          <p:spPr>
            <a:xfrm>
              <a:off x="0" y="-38100"/>
              <a:ext cx="2408296" cy="2747433"/>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1028700" y="6432985"/>
            <a:ext cx="246171" cy="246171"/>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txBody>
            <a:bodyPr/>
            <a:lstStyle/>
            <a:p>
              <a:endParaRPr lang="en-US"/>
            </a:p>
          </p:txBody>
        </p:sp>
      </p:grpSp>
      <p:grpSp>
        <p:nvGrpSpPr>
          <p:cNvPr id="7" name="Group 7"/>
          <p:cNvGrpSpPr/>
          <p:nvPr/>
        </p:nvGrpSpPr>
        <p:grpSpPr>
          <a:xfrm>
            <a:off x="1028700" y="7857230"/>
            <a:ext cx="246171" cy="246171"/>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txBody>
            <a:bodyPr/>
            <a:lstStyle/>
            <a:p>
              <a:endParaRPr lang="en-US"/>
            </a:p>
          </p:txBody>
        </p:sp>
      </p:grpSp>
      <p:sp>
        <p:nvSpPr>
          <p:cNvPr id="9" name="Freeform 9"/>
          <p:cNvSpPr/>
          <p:nvPr/>
        </p:nvSpPr>
        <p:spPr>
          <a:xfrm>
            <a:off x="1123950" y="2349961"/>
            <a:ext cx="7161969" cy="6185337"/>
          </a:xfrm>
          <a:custGeom>
            <a:avLst/>
            <a:gdLst/>
            <a:ahLst/>
            <a:cxnLst/>
            <a:rect l="l" t="t" r="r" b="b"/>
            <a:pathLst>
              <a:path w="7161969" h="6185337">
                <a:moveTo>
                  <a:pt x="0" y="0"/>
                </a:moveTo>
                <a:lnTo>
                  <a:pt x="7161969" y="0"/>
                </a:lnTo>
                <a:lnTo>
                  <a:pt x="7161969" y="6185337"/>
                </a:lnTo>
                <a:lnTo>
                  <a:pt x="0" y="6185337"/>
                </a:lnTo>
                <a:lnTo>
                  <a:pt x="0" y="0"/>
                </a:lnTo>
                <a:close/>
              </a:path>
            </a:pathLst>
          </a:custGeom>
          <a:blipFill>
            <a:blip r:embed="rId2"/>
            <a:stretch>
              <a:fillRect/>
            </a:stretch>
          </a:blipFill>
        </p:spPr>
        <p:txBody>
          <a:bodyPr/>
          <a:lstStyle/>
          <a:p>
            <a:endParaRPr lang="en-US"/>
          </a:p>
        </p:txBody>
      </p:sp>
      <p:sp>
        <p:nvSpPr>
          <p:cNvPr id="10" name="Freeform 10"/>
          <p:cNvSpPr/>
          <p:nvPr/>
        </p:nvSpPr>
        <p:spPr>
          <a:xfrm>
            <a:off x="9803804" y="2324847"/>
            <a:ext cx="7258180" cy="6210451"/>
          </a:xfrm>
          <a:custGeom>
            <a:avLst/>
            <a:gdLst/>
            <a:ahLst/>
            <a:cxnLst/>
            <a:rect l="l" t="t" r="r" b="b"/>
            <a:pathLst>
              <a:path w="7258180" h="6210451">
                <a:moveTo>
                  <a:pt x="0" y="0"/>
                </a:moveTo>
                <a:lnTo>
                  <a:pt x="7258180" y="0"/>
                </a:lnTo>
                <a:lnTo>
                  <a:pt x="7258180" y="6210451"/>
                </a:lnTo>
                <a:lnTo>
                  <a:pt x="0" y="6210451"/>
                </a:lnTo>
                <a:lnTo>
                  <a:pt x="0" y="0"/>
                </a:lnTo>
                <a:close/>
              </a:path>
            </a:pathLst>
          </a:custGeom>
          <a:blipFill>
            <a:blip r:embed="rId3"/>
            <a:stretch>
              <a:fillRect/>
            </a:stretch>
          </a:blipFill>
        </p:spPr>
        <p:txBody>
          <a:bodyPr/>
          <a:lstStyle/>
          <a:p>
            <a:endParaRPr lang="en-US"/>
          </a:p>
        </p:txBody>
      </p:sp>
      <p:sp>
        <p:nvSpPr>
          <p:cNvPr id="11" name="TextBox 11"/>
          <p:cNvSpPr txBox="1"/>
          <p:nvPr/>
        </p:nvSpPr>
        <p:spPr>
          <a:xfrm>
            <a:off x="1123950" y="1038225"/>
            <a:ext cx="7161969" cy="819150"/>
          </a:xfrm>
          <a:prstGeom prst="rect">
            <a:avLst/>
          </a:prstGeom>
        </p:spPr>
        <p:txBody>
          <a:bodyPr lIns="0" tIns="0" rIns="0" bIns="0" rtlCol="0" anchor="t">
            <a:spAutoFit/>
          </a:bodyPr>
          <a:lstStyle/>
          <a:p>
            <a:pPr algn="l">
              <a:lnSpc>
                <a:spcPts val="6599"/>
              </a:lnSpc>
            </a:pPr>
            <a:r>
              <a:rPr lang="en-US" sz="5499">
                <a:solidFill>
                  <a:srgbClr val="5034C4"/>
                </a:solidFill>
                <a:latin typeface="Cabin Bold"/>
              </a:rPr>
              <a:t>Chuẩn bị cơ sở dữ liệu</a:t>
            </a:r>
          </a:p>
        </p:txBody>
      </p:sp>
      <p:sp>
        <p:nvSpPr>
          <p:cNvPr id="12" name="TextBox 12"/>
          <p:cNvSpPr txBox="1"/>
          <p:nvPr/>
        </p:nvSpPr>
        <p:spPr>
          <a:xfrm>
            <a:off x="1378952" y="9006840"/>
            <a:ext cx="6651965" cy="455295"/>
          </a:xfrm>
          <a:prstGeom prst="rect">
            <a:avLst/>
          </a:prstGeom>
        </p:spPr>
        <p:txBody>
          <a:bodyPr lIns="0" tIns="0" rIns="0" bIns="0" rtlCol="0" anchor="t">
            <a:spAutoFit/>
          </a:bodyPr>
          <a:lstStyle/>
          <a:p>
            <a:pPr algn="ctr">
              <a:lnSpc>
                <a:spcPts val="3779"/>
              </a:lnSpc>
            </a:pPr>
            <a:r>
              <a:rPr lang="en-US" sz="2699">
                <a:solidFill>
                  <a:srgbClr val="5034C4"/>
                </a:solidFill>
                <a:latin typeface="Cabin"/>
              </a:rPr>
              <a:t>Cấu hình cho .NET Data Provider</a:t>
            </a:r>
          </a:p>
        </p:txBody>
      </p:sp>
      <p:sp>
        <p:nvSpPr>
          <p:cNvPr id="13" name="TextBox 13"/>
          <p:cNvSpPr txBox="1"/>
          <p:nvPr/>
        </p:nvSpPr>
        <p:spPr>
          <a:xfrm>
            <a:off x="10106912" y="9006840"/>
            <a:ext cx="6651965" cy="455295"/>
          </a:xfrm>
          <a:prstGeom prst="rect">
            <a:avLst/>
          </a:prstGeom>
        </p:spPr>
        <p:txBody>
          <a:bodyPr lIns="0" tIns="0" rIns="0" bIns="0" rtlCol="0" anchor="t">
            <a:spAutoFit/>
          </a:bodyPr>
          <a:lstStyle/>
          <a:p>
            <a:pPr algn="ctr">
              <a:lnSpc>
                <a:spcPts val="3779"/>
              </a:lnSpc>
            </a:pPr>
            <a:r>
              <a:rPr lang="en-US" sz="2699">
                <a:solidFill>
                  <a:srgbClr val="FFFFFF"/>
                </a:solidFill>
                <a:latin typeface="Cabin"/>
              </a:rPr>
              <a:t>Xác nhận copy dữ liệu</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sp>
        <p:nvSpPr>
          <p:cNvPr id="2" name="TextBox 2"/>
          <p:cNvSpPr txBox="1"/>
          <p:nvPr/>
        </p:nvSpPr>
        <p:spPr>
          <a:xfrm>
            <a:off x="1538764" y="4255453"/>
            <a:ext cx="15210473" cy="3321049"/>
          </a:xfrm>
          <a:prstGeom prst="rect">
            <a:avLst/>
          </a:prstGeom>
        </p:spPr>
        <p:txBody>
          <a:bodyPr lIns="0" tIns="0" rIns="0" bIns="0" rtlCol="0" anchor="t">
            <a:spAutoFit/>
          </a:bodyPr>
          <a:lstStyle/>
          <a:p>
            <a:pPr algn="ctr">
              <a:lnSpc>
                <a:spcPts val="13300"/>
              </a:lnSpc>
            </a:pPr>
            <a:r>
              <a:rPr lang="en-US" sz="9500">
                <a:solidFill>
                  <a:srgbClr val="FFFFFF"/>
                </a:solidFill>
                <a:latin typeface="Canva Sans Bold"/>
              </a:rPr>
              <a:t>Kết quả sau khi thực hiện </a:t>
            </a:r>
          </a:p>
          <a:p>
            <a:pPr algn="ctr">
              <a:lnSpc>
                <a:spcPts val="13300"/>
              </a:lnSpc>
            </a:pPr>
            <a:r>
              <a:rPr lang="en-US" sz="9500">
                <a:solidFill>
                  <a:srgbClr val="FFFFFF"/>
                </a:solidFill>
                <a:latin typeface="Canva Sans Bold"/>
              </a:rPr>
              <a:t>Data Mining</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sp>
        <p:nvSpPr>
          <p:cNvPr id="2" name="TextBox 2"/>
          <p:cNvSpPr txBox="1"/>
          <p:nvPr/>
        </p:nvSpPr>
        <p:spPr>
          <a:xfrm>
            <a:off x="1321415" y="4255453"/>
            <a:ext cx="15645169" cy="3321049"/>
          </a:xfrm>
          <a:prstGeom prst="rect">
            <a:avLst/>
          </a:prstGeom>
        </p:spPr>
        <p:txBody>
          <a:bodyPr lIns="0" tIns="0" rIns="0" bIns="0" rtlCol="0" anchor="t">
            <a:spAutoFit/>
          </a:bodyPr>
          <a:lstStyle/>
          <a:p>
            <a:pPr algn="ctr">
              <a:lnSpc>
                <a:spcPts val="13300"/>
              </a:lnSpc>
            </a:pPr>
            <a:r>
              <a:rPr lang="en-US" sz="9500">
                <a:solidFill>
                  <a:srgbClr val="FFFFFF"/>
                </a:solidFill>
                <a:latin typeface="Canva Sans Bold"/>
              </a:rPr>
              <a:t>Thuật toán Cây quyết định</a:t>
            </a:r>
          </a:p>
          <a:p>
            <a:pPr algn="ctr">
              <a:lnSpc>
                <a:spcPts val="13300"/>
              </a:lnSpc>
            </a:pPr>
            <a:r>
              <a:rPr lang="en-US" sz="9500">
                <a:solidFill>
                  <a:srgbClr val="FFFFFF"/>
                </a:solidFill>
                <a:latin typeface="Canva Sans Bold"/>
              </a:rPr>
              <a:t>Decision Trees</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9226" b="-53157"/>
            </a:stretch>
          </a:blipFill>
        </p:spPr>
        <p:txBody>
          <a:bodyPr/>
          <a:lstStyle/>
          <a:p>
            <a:endParaRPr lang="en-US"/>
          </a:p>
        </p:txBody>
      </p:sp>
      <p:sp>
        <p:nvSpPr>
          <p:cNvPr id="3" name="Freeform 3"/>
          <p:cNvSpPr/>
          <p:nvPr/>
        </p:nvSpPr>
        <p:spPr>
          <a:xfrm>
            <a:off x="571972" y="2346970"/>
            <a:ext cx="13073932" cy="6911330"/>
          </a:xfrm>
          <a:custGeom>
            <a:avLst/>
            <a:gdLst/>
            <a:ahLst/>
            <a:cxnLst/>
            <a:rect l="l" t="t" r="r" b="b"/>
            <a:pathLst>
              <a:path w="13073932" h="6911330">
                <a:moveTo>
                  <a:pt x="0" y="0"/>
                </a:moveTo>
                <a:lnTo>
                  <a:pt x="13073932" y="0"/>
                </a:lnTo>
                <a:lnTo>
                  <a:pt x="13073932" y="6911330"/>
                </a:lnTo>
                <a:lnTo>
                  <a:pt x="0" y="6911330"/>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216564" y="75565"/>
            <a:ext cx="18086863" cy="953135"/>
          </a:xfrm>
          <a:prstGeom prst="rect">
            <a:avLst/>
          </a:prstGeom>
        </p:spPr>
        <p:txBody>
          <a:bodyPr lIns="0" tIns="0" rIns="0" bIns="0" rtlCol="0" anchor="t">
            <a:spAutoFit/>
          </a:bodyPr>
          <a:lstStyle/>
          <a:p>
            <a:pPr algn="ctr">
              <a:lnSpc>
                <a:spcPts val="7840"/>
              </a:lnSpc>
            </a:pPr>
            <a:r>
              <a:rPr lang="en-US" sz="5600">
                <a:solidFill>
                  <a:srgbClr val="FFFFFF"/>
                </a:solidFill>
                <a:latin typeface="Cabin Bold"/>
              </a:rPr>
              <a:t>Xét trên thuộc tính dự đoán - Stroke</a:t>
            </a:r>
          </a:p>
        </p:txBody>
      </p:sp>
      <p:sp>
        <p:nvSpPr>
          <p:cNvPr id="5" name="TextBox 5"/>
          <p:cNvSpPr txBox="1"/>
          <p:nvPr/>
        </p:nvSpPr>
        <p:spPr>
          <a:xfrm>
            <a:off x="14247467" y="2270770"/>
            <a:ext cx="3834253" cy="5613400"/>
          </a:xfrm>
          <a:prstGeom prst="rect">
            <a:avLst/>
          </a:prstGeom>
        </p:spPr>
        <p:txBody>
          <a:bodyPr lIns="0" tIns="0" rIns="0" bIns="0" rtlCol="0" anchor="t">
            <a:spAutoFit/>
          </a:bodyPr>
          <a:lstStyle/>
          <a:p>
            <a:pPr algn="l">
              <a:lnSpc>
                <a:spcPts val="5599"/>
              </a:lnSpc>
            </a:pPr>
            <a:r>
              <a:rPr lang="en-US" sz="3999">
                <a:solidFill>
                  <a:srgbClr val="FFFFFF"/>
                </a:solidFill>
                <a:latin typeface="Cabin"/>
              </a:rPr>
              <a:t> + Tỉ lệ phần trăm trường hợp không bị đột quỵ là 94.65%</a:t>
            </a:r>
          </a:p>
          <a:p>
            <a:pPr algn="l">
              <a:lnSpc>
                <a:spcPts val="5599"/>
              </a:lnSpc>
            </a:pPr>
            <a:r>
              <a:rPr lang="en-US" sz="3999">
                <a:solidFill>
                  <a:srgbClr val="FFFFFF"/>
                </a:solidFill>
                <a:latin typeface="Cabin"/>
              </a:rPr>
              <a:t> + Tỉ lệ phần trăm trường hợp bị đột quỵ là 5.35%</a:t>
            </a:r>
          </a:p>
          <a:p>
            <a:pPr algn="l">
              <a:lnSpc>
                <a:spcPts val="5599"/>
              </a:lnSpc>
              <a:spcBef>
                <a:spcPct val="0"/>
              </a:spcBef>
            </a:pPr>
            <a:endParaRPr lang="en-US" sz="3999">
              <a:solidFill>
                <a:srgbClr val="FFFFFF"/>
              </a:solidFill>
              <a:latin typeface="Cabin"/>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9226" b="-53157"/>
            </a:stretch>
          </a:blipFill>
        </p:spPr>
        <p:txBody>
          <a:bodyPr/>
          <a:lstStyle/>
          <a:p>
            <a:endParaRPr lang="en-US"/>
          </a:p>
        </p:txBody>
      </p:sp>
      <p:sp>
        <p:nvSpPr>
          <p:cNvPr id="3" name="Freeform 3"/>
          <p:cNvSpPr/>
          <p:nvPr/>
        </p:nvSpPr>
        <p:spPr>
          <a:xfrm>
            <a:off x="383338" y="2805493"/>
            <a:ext cx="12453346" cy="5462873"/>
          </a:xfrm>
          <a:custGeom>
            <a:avLst/>
            <a:gdLst/>
            <a:ahLst/>
            <a:cxnLst/>
            <a:rect l="l" t="t" r="r" b="b"/>
            <a:pathLst>
              <a:path w="12453346" h="5462873">
                <a:moveTo>
                  <a:pt x="0" y="0"/>
                </a:moveTo>
                <a:lnTo>
                  <a:pt x="12453346" y="0"/>
                </a:lnTo>
                <a:lnTo>
                  <a:pt x="12453346" y="5462872"/>
                </a:lnTo>
                <a:lnTo>
                  <a:pt x="0" y="5462872"/>
                </a:lnTo>
                <a:lnTo>
                  <a:pt x="0" y="0"/>
                </a:lnTo>
                <a:close/>
              </a:path>
            </a:pathLst>
          </a:custGeom>
          <a:blipFill>
            <a:blip r:embed="rId3"/>
            <a:stretch>
              <a:fillRect b="-1013"/>
            </a:stretch>
          </a:blipFill>
        </p:spPr>
        <p:txBody>
          <a:bodyPr/>
          <a:lstStyle/>
          <a:p>
            <a:endParaRPr lang="en-US"/>
          </a:p>
        </p:txBody>
      </p:sp>
      <p:sp>
        <p:nvSpPr>
          <p:cNvPr id="4" name="TextBox 4"/>
          <p:cNvSpPr txBox="1"/>
          <p:nvPr/>
        </p:nvSpPr>
        <p:spPr>
          <a:xfrm>
            <a:off x="-216564" y="75565"/>
            <a:ext cx="18086863" cy="953135"/>
          </a:xfrm>
          <a:prstGeom prst="rect">
            <a:avLst/>
          </a:prstGeom>
        </p:spPr>
        <p:txBody>
          <a:bodyPr lIns="0" tIns="0" rIns="0" bIns="0" rtlCol="0" anchor="t">
            <a:spAutoFit/>
          </a:bodyPr>
          <a:lstStyle/>
          <a:p>
            <a:pPr algn="ctr">
              <a:lnSpc>
                <a:spcPts val="7840"/>
              </a:lnSpc>
            </a:pPr>
            <a:r>
              <a:rPr lang="en-US" sz="5600">
                <a:solidFill>
                  <a:srgbClr val="FFFFFF"/>
                </a:solidFill>
                <a:latin typeface="Cabin Bold"/>
              </a:rPr>
              <a:t>Xét trên thuộc tính dự đoán - Stroke</a:t>
            </a:r>
          </a:p>
        </p:txBody>
      </p:sp>
      <p:sp>
        <p:nvSpPr>
          <p:cNvPr id="5" name="TextBox 5"/>
          <p:cNvSpPr txBox="1"/>
          <p:nvPr/>
        </p:nvSpPr>
        <p:spPr>
          <a:xfrm>
            <a:off x="13269641" y="2270770"/>
            <a:ext cx="4812080" cy="6318250"/>
          </a:xfrm>
          <a:prstGeom prst="rect">
            <a:avLst/>
          </a:prstGeom>
        </p:spPr>
        <p:txBody>
          <a:bodyPr lIns="0" tIns="0" rIns="0" bIns="0" rtlCol="0" anchor="t">
            <a:spAutoFit/>
          </a:bodyPr>
          <a:lstStyle/>
          <a:p>
            <a:pPr algn="l">
              <a:lnSpc>
                <a:spcPts val="5599"/>
              </a:lnSpc>
            </a:pPr>
            <a:r>
              <a:rPr lang="en-US" sz="3999">
                <a:solidFill>
                  <a:srgbClr val="FFFFFF"/>
                </a:solidFill>
                <a:latin typeface="Cabin"/>
              </a:rPr>
              <a:t>- Đối với độ tuổi (Age) từ 66 trở lên:</a:t>
            </a:r>
          </a:p>
          <a:p>
            <a:pPr algn="l">
              <a:lnSpc>
                <a:spcPts val="5599"/>
              </a:lnSpc>
            </a:pPr>
            <a:r>
              <a:rPr lang="en-US" sz="3999">
                <a:solidFill>
                  <a:srgbClr val="FFFFFF"/>
                </a:solidFill>
                <a:latin typeface="Cabin"/>
              </a:rPr>
              <a:t> + Tỉ lệ phần trăm trường hợp không bị đột quỵ là 83.82%</a:t>
            </a:r>
          </a:p>
          <a:p>
            <a:pPr algn="l">
              <a:lnSpc>
                <a:spcPts val="5599"/>
              </a:lnSpc>
            </a:pPr>
            <a:r>
              <a:rPr lang="en-US" sz="3999">
                <a:solidFill>
                  <a:srgbClr val="FFFFFF"/>
                </a:solidFill>
                <a:latin typeface="Cabin"/>
              </a:rPr>
              <a:t> + Tỉ lệ phần trăm trường hợp bị đột quỵ là 16.18%</a:t>
            </a:r>
          </a:p>
          <a:p>
            <a:pPr algn="l">
              <a:lnSpc>
                <a:spcPts val="5599"/>
              </a:lnSpc>
              <a:spcBef>
                <a:spcPct val="0"/>
              </a:spcBef>
            </a:pPr>
            <a:endParaRPr lang="en-US" sz="3999">
              <a:solidFill>
                <a:srgbClr val="FFFFFF"/>
              </a:solidFill>
              <a:latin typeface="Cabin"/>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9226" b="-53157"/>
            </a:stretch>
          </a:blipFill>
        </p:spPr>
        <p:txBody>
          <a:bodyPr/>
          <a:lstStyle/>
          <a:p>
            <a:endParaRPr lang="en-US"/>
          </a:p>
        </p:txBody>
      </p:sp>
      <p:sp>
        <p:nvSpPr>
          <p:cNvPr id="3" name="Freeform 3"/>
          <p:cNvSpPr/>
          <p:nvPr/>
        </p:nvSpPr>
        <p:spPr>
          <a:xfrm>
            <a:off x="215976" y="2814549"/>
            <a:ext cx="12710104" cy="5306893"/>
          </a:xfrm>
          <a:custGeom>
            <a:avLst/>
            <a:gdLst/>
            <a:ahLst/>
            <a:cxnLst/>
            <a:rect l="l" t="t" r="r" b="b"/>
            <a:pathLst>
              <a:path w="12710104" h="5306893">
                <a:moveTo>
                  <a:pt x="0" y="0"/>
                </a:moveTo>
                <a:lnTo>
                  <a:pt x="12710104" y="0"/>
                </a:lnTo>
                <a:lnTo>
                  <a:pt x="12710104" y="5306893"/>
                </a:lnTo>
                <a:lnTo>
                  <a:pt x="0" y="5306893"/>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216564" y="75565"/>
            <a:ext cx="18086863" cy="953135"/>
          </a:xfrm>
          <a:prstGeom prst="rect">
            <a:avLst/>
          </a:prstGeom>
        </p:spPr>
        <p:txBody>
          <a:bodyPr lIns="0" tIns="0" rIns="0" bIns="0" rtlCol="0" anchor="t">
            <a:spAutoFit/>
          </a:bodyPr>
          <a:lstStyle/>
          <a:p>
            <a:pPr algn="ctr">
              <a:lnSpc>
                <a:spcPts val="7840"/>
              </a:lnSpc>
            </a:pPr>
            <a:r>
              <a:rPr lang="en-US" sz="5600">
                <a:solidFill>
                  <a:srgbClr val="FFFFFF"/>
                </a:solidFill>
                <a:latin typeface="Cabin Bold"/>
              </a:rPr>
              <a:t>Xét trên thuộc tính dự đoán - Stroke</a:t>
            </a:r>
          </a:p>
        </p:txBody>
      </p:sp>
      <p:sp>
        <p:nvSpPr>
          <p:cNvPr id="5" name="TextBox 5"/>
          <p:cNvSpPr txBox="1"/>
          <p:nvPr/>
        </p:nvSpPr>
        <p:spPr>
          <a:xfrm>
            <a:off x="13269641" y="2270770"/>
            <a:ext cx="4812080" cy="6318250"/>
          </a:xfrm>
          <a:prstGeom prst="rect">
            <a:avLst/>
          </a:prstGeom>
        </p:spPr>
        <p:txBody>
          <a:bodyPr lIns="0" tIns="0" rIns="0" bIns="0" rtlCol="0" anchor="t">
            <a:spAutoFit/>
          </a:bodyPr>
          <a:lstStyle/>
          <a:p>
            <a:pPr algn="l">
              <a:lnSpc>
                <a:spcPts val="5599"/>
              </a:lnSpc>
            </a:pPr>
            <a:r>
              <a:rPr lang="en-US" sz="3999">
                <a:solidFill>
                  <a:srgbClr val="FFFFFF"/>
                </a:solidFill>
                <a:latin typeface="Cabin"/>
              </a:rPr>
              <a:t>- Đối với độ tuổi (Age) từ 41 đến dưới 53 tuổi:</a:t>
            </a:r>
          </a:p>
          <a:p>
            <a:pPr algn="l">
              <a:lnSpc>
                <a:spcPts val="5599"/>
              </a:lnSpc>
            </a:pPr>
            <a:r>
              <a:rPr lang="en-US" sz="3999">
                <a:solidFill>
                  <a:srgbClr val="FFFFFF"/>
                </a:solidFill>
                <a:latin typeface="Cabin"/>
              </a:rPr>
              <a:t> + Tỉ lệ phần trăm trường hợp không bị đột quỵ là 97.12%</a:t>
            </a:r>
          </a:p>
          <a:p>
            <a:pPr algn="l">
              <a:lnSpc>
                <a:spcPts val="5599"/>
              </a:lnSpc>
            </a:pPr>
            <a:r>
              <a:rPr lang="en-US" sz="3999">
                <a:solidFill>
                  <a:srgbClr val="FFFFFF"/>
                </a:solidFill>
                <a:latin typeface="Cabin"/>
              </a:rPr>
              <a:t> + Tỉ lệ phần trăm trường hợp bị đột quỵ là 2.88%</a:t>
            </a:r>
          </a:p>
          <a:p>
            <a:pPr algn="l">
              <a:lnSpc>
                <a:spcPts val="5599"/>
              </a:lnSpc>
              <a:spcBef>
                <a:spcPct val="0"/>
              </a:spcBef>
            </a:pPr>
            <a:endParaRPr lang="en-US" sz="3999">
              <a:solidFill>
                <a:srgbClr val="FFFFFF"/>
              </a:solidFill>
              <a:latin typeface="Cabin"/>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9226" b="-53157"/>
            </a:stretch>
          </a:blipFill>
        </p:spPr>
        <p:txBody>
          <a:bodyPr/>
          <a:lstStyle/>
          <a:p>
            <a:endParaRPr lang="en-US"/>
          </a:p>
        </p:txBody>
      </p:sp>
      <p:sp>
        <p:nvSpPr>
          <p:cNvPr id="3" name="Freeform 3"/>
          <p:cNvSpPr/>
          <p:nvPr/>
        </p:nvSpPr>
        <p:spPr>
          <a:xfrm>
            <a:off x="189548" y="2346970"/>
            <a:ext cx="12505790" cy="5909125"/>
          </a:xfrm>
          <a:custGeom>
            <a:avLst/>
            <a:gdLst/>
            <a:ahLst/>
            <a:cxnLst/>
            <a:rect l="l" t="t" r="r" b="b"/>
            <a:pathLst>
              <a:path w="12505790" h="5909125">
                <a:moveTo>
                  <a:pt x="0" y="0"/>
                </a:moveTo>
                <a:lnTo>
                  <a:pt x="12505790" y="0"/>
                </a:lnTo>
                <a:lnTo>
                  <a:pt x="12505790" y="5909125"/>
                </a:lnTo>
                <a:lnTo>
                  <a:pt x="0" y="5909125"/>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216564" y="75565"/>
            <a:ext cx="18086863" cy="953135"/>
          </a:xfrm>
          <a:prstGeom prst="rect">
            <a:avLst/>
          </a:prstGeom>
        </p:spPr>
        <p:txBody>
          <a:bodyPr lIns="0" tIns="0" rIns="0" bIns="0" rtlCol="0" anchor="t">
            <a:spAutoFit/>
          </a:bodyPr>
          <a:lstStyle/>
          <a:p>
            <a:pPr algn="ctr">
              <a:lnSpc>
                <a:spcPts val="7840"/>
              </a:lnSpc>
            </a:pPr>
            <a:r>
              <a:rPr lang="en-US" sz="5600">
                <a:solidFill>
                  <a:srgbClr val="FFFFFF"/>
                </a:solidFill>
                <a:latin typeface="Cabin Bold"/>
              </a:rPr>
              <a:t>Xét trên thuộc tính dự đoán - Stroke</a:t>
            </a:r>
          </a:p>
        </p:txBody>
      </p:sp>
      <p:sp>
        <p:nvSpPr>
          <p:cNvPr id="5" name="TextBox 5"/>
          <p:cNvSpPr txBox="1"/>
          <p:nvPr/>
        </p:nvSpPr>
        <p:spPr>
          <a:xfrm>
            <a:off x="13269641" y="2270770"/>
            <a:ext cx="4812080" cy="6318250"/>
          </a:xfrm>
          <a:prstGeom prst="rect">
            <a:avLst/>
          </a:prstGeom>
        </p:spPr>
        <p:txBody>
          <a:bodyPr lIns="0" tIns="0" rIns="0" bIns="0" rtlCol="0" anchor="t">
            <a:spAutoFit/>
          </a:bodyPr>
          <a:lstStyle/>
          <a:p>
            <a:pPr algn="l">
              <a:lnSpc>
                <a:spcPts val="5599"/>
              </a:lnSpc>
            </a:pPr>
            <a:r>
              <a:rPr lang="en-US" sz="3999">
                <a:solidFill>
                  <a:srgbClr val="FFFFFF"/>
                </a:solidFill>
                <a:latin typeface="Cabin"/>
              </a:rPr>
              <a:t>- Đối với độ tuổi (Age) từ 54 đến dưới 65:</a:t>
            </a:r>
          </a:p>
          <a:p>
            <a:pPr algn="l">
              <a:lnSpc>
                <a:spcPts val="5599"/>
              </a:lnSpc>
            </a:pPr>
            <a:r>
              <a:rPr lang="en-US" sz="3999">
                <a:solidFill>
                  <a:srgbClr val="FFFFFF"/>
                </a:solidFill>
                <a:latin typeface="Cabin"/>
              </a:rPr>
              <a:t> + Tỉ lệ phần trăm trường hợp không bị đột quỵ là 93.27%</a:t>
            </a:r>
          </a:p>
          <a:p>
            <a:pPr algn="l">
              <a:lnSpc>
                <a:spcPts val="5599"/>
              </a:lnSpc>
            </a:pPr>
            <a:r>
              <a:rPr lang="en-US" sz="3999">
                <a:solidFill>
                  <a:srgbClr val="FFFFFF"/>
                </a:solidFill>
                <a:latin typeface="Cabin"/>
              </a:rPr>
              <a:t> + Tỉ lệ phần trăm trường hợp bị đột quỵ là 6.73%</a:t>
            </a:r>
          </a:p>
          <a:p>
            <a:pPr algn="l">
              <a:lnSpc>
                <a:spcPts val="5599"/>
              </a:lnSpc>
              <a:spcBef>
                <a:spcPct val="0"/>
              </a:spcBef>
            </a:pPr>
            <a:endParaRPr lang="en-US" sz="3999">
              <a:solidFill>
                <a:srgbClr val="FFFFFF"/>
              </a:solidFill>
              <a:latin typeface="Cabin"/>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9226" b="-53157"/>
            </a:stretch>
          </a:blipFill>
        </p:spPr>
        <p:txBody>
          <a:bodyPr/>
          <a:lstStyle/>
          <a:p>
            <a:endParaRPr lang="en-US"/>
          </a:p>
        </p:txBody>
      </p:sp>
      <p:sp>
        <p:nvSpPr>
          <p:cNvPr id="3" name="Freeform 3"/>
          <p:cNvSpPr/>
          <p:nvPr/>
        </p:nvSpPr>
        <p:spPr>
          <a:xfrm>
            <a:off x="0" y="2746784"/>
            <a:ext cx="13103193" cy="5187084"/>
          </a:xfrm>
          <a:custGeom>
            <a:avLst/>
            <a:gdLst/>
            <a:ahLst/>
            <a:cxnLst/>
            <a:rect l="l" t="t" r="r" b="b"/>
            <a:pathLst>
              <a:path w="13103193" h="5187084">
                <a:moveTo>
                  <a:pt x="0" y="0"/>
                </a:moveTo>
                <a:lnTo>
                  <a:pt x="13103193" y="0"/>
                </a:lnTo>
                <a:lnTo>
                  <a:pt x="13103193" y="5187083"/>
                </a:lnTo>
                <a:lnTo>
                  <a:pt x="0" y="5187083"/>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216564" y="75565"/>
            <a:ext cx="18086863" cy="953135"/>
          </a:xfrm>
          <a:prstGeom prst="rect">
            <a:avLst/>
          </a:prstGeom>
        </p:spPr>
        <p:txBody>
          <a:bodyPr lIns="0" tIns="0" rIns="0" bIns="0" rtlCol="0" anchor="t">
            <a:spAutoFit/>
          </a:bodyPr>
          <a:lstStyle/>
          <a:p>
            <a:pPr algn="ctr">
              <a:lnSpc>
                <a:spcPts val="7840"/>
              </a:lnSpc>
            </a:pPr>
            <a:r>
              <a:rPr lang="en-US" sz="5600">
                <a:solidFill>
                  <a:srgbClr val="FFFFFF"/>
                </a:solidFill>
                <a:latin typeface="Cabin Bold"/>
              </a:rPr>
              <a:t>Xét trên thuộc tính dự đoán - Stroke</a:t>
            </a:r>
          </a:p>
        </p:txBody>
      </p:sp>
      <p:sp>
        <p:nvSpPr>
          <p:cNvPr id="5" name="TextBox 5"/>
          <p:cNvSpPr txBox="1"/>
          <p:nvPr/>
        </p:nvSpPr>
        <p:spPr>
          <a:xfrm>
            <a:off x="13269641" y="2270770"/>
            <a:ext cx="4812080" cy="8432800"/>
          </a:xfrm>
          <a:prstGeom prst="rect">
            <a:avLst/>
          </a:prstGeom>
        </p:spPr>
        <p:txBody>
          <a:bodyPr lIns="0" tIns="0" rIns="0" bIns="0" rtlCol="0" anchor="t">
            <a:spAutoFit/>
          </a:bodyPr>
          <a:lstStyle/>
          <a:p>
            <a:pPr algn="l">
              <a:lnSpc>
                <a:spcPts val="5599"/>
              </a:lnSpc>
            </a:pPr>
            <a:r>
              <a:rPr lang="en-US" sz="3999">
                <a:solidFill>
                  <a:srgbClr val="FFFFFF"/>
                </a:solidFill>
                <a:latin typeface="Cabin"/>
              </a:rPr>
              <a:t>- Đối với độ tuổi (Age) dưới 41 và bị tăng huyết áp (hypertension = 1):</a:t>
            </a:r>
          </a:p>
          <a:p>
            <a:pPr algn="l">
              <a:lnSpc>
                <a:spcPts val="5599"/>
              </a:lnSpc>
            </a:pPr>
            <a:r>
              <a:rPr lang="en-US" sz="3999">
                <a:solidFill>
                  <a:srgbClr val="FFFFFF"/>
                </a:solidFill>
                <a:latin typeface="Cabin"/>
              </a:rPr>
              <a:t> + Tỉ lệ phần trăm trường hợp không bị đột quỵ là 94.85%</a:t>
            </a:r>
          </a:p>
          <a:p>
            <a:pPr algn="l">
              <a:lnSpc>
                <a:spcPts val="5599"/>
              </a:lnSpc>
            </a:pPr>
            <a:r>
              <a:rPr lang="en-US" sz="3999">
                <a:solidFill>
                  <a:srgbClr val="FFFFFF"/>
                </a:solidFill>
                <a:latin typeface="Cabin"/>
              </a:rPr>
              <a:t> + Tỉ lệ phần trăm trường hợp bị đột quỵ là 5.15%</a:t>
            </a:r>
          </a:p>
          <a:p>
            <a:pPr algn="l">
              <a:lnSpc>
                <a:spcPts val="5599"/>
              </a:lnSpc>
            </a:pPr>
            <a:endParaRPr lang="en-US" sz="3999">
              <a:solidFill>
                <a:srgbClr val="FFFFFF"/>
              </a:solidFill>
              <a:latin typeface="Cabin"/>
            </a:endParaRPr>
          </a:p>
          <a:p>
            <a:pPr algn="l">
              <a:lnSpc>
                <a:spcPts val="5599"/>
              </a:lnSpc>
              <a:spcBef>
                <a:spcPct val="0"/>
              </a:spcBef>
            </a:pPr>
            <a:endParaRPr lang="en-US" sz="3999">
              <a:solidFill>
                <a:srgbClr val="FFFFFF"/>
              </a:solidFill>
              <a:latin typeface="Cabin"/>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9226" b="-53157"/>
            </a:stretch>
          </a:blipFill>
        </p:spPr>
        <p:txBody>
          <a:bodyPr/>
          <a:lstStyle/>
          <a:p>
            <a:endParaRPr lang="en-US"/>
          </a:p>
        </p:txBody>
      </p:sp>
      <p:sp>
        <p:nvSpPr>
          <p:cNvPr id="3" name="Freeform 3"/>
          <p:cNvSpPr/>
          <p:nvPr/>
        </p:nvSpPr>
        <p:spPr>
          <a:xfrm>
            <a:off x="0" y="2594199"/>
            <a:ext cx="12926490" cy="5844056"/>
          </a:xfrm>
          <a:custGeom>
            <a:avLst/>
            <a:gdLst/>
            <a:ahLst/>
            <a:cxnLst/>
            <a:rect l="l" t="t" r="r" b="b"/>
            <a:pathLst>
              <a:path w="12926490" h="5844056">
                <a:moveTo>
                  <a:pt x="0" y="0"/>
                </a:moveTo>
                <a:lnTo>
                  <a:pt x="12926490" y="0"/>
                </a:lnTo>
                <a:lnTo>
                  <a:pt x="12926490" y="5844056"/>
                </a:lnTo>
                <a:lnTo>
                  <a:pt x="0" y="5844056"/>
                </a:lnTo>
                <a:lnTo>
                  <a:pt x="0" y="0"/>
                </a:lnTo>
                <a:close/>
              </a:path>
            </a:pathLst>
          </a:custGeom>
          <a:blipFill>
            <a:blip r:embed="rId3"/>
            <a:stretch>
              <a:fillRect l="-1634" r="-1634"/>
            </a:stretch>
          </a:blipFill>
        </p:spPr>
        <p:txBody>
          <a:bodyPr/>
          <a:lstStyle/>
          <a:p>
            <a:endParaRPr lang="en-US"/>
          </a:p>
        </p:txBody>
      </p:sp>
      <p:sp>
        <p:nvSpPr>
          <p:cNvPr id="4" name="TextBox 4"/>
          <p:cNvSpPr txBox="1"/>
          <p:nvPr/>
        </p:nvSpPr>
        <p:spPr>
          <a:xfrm>
            <a:off x="-216564" y="75565"/>
            <a:ext cx="18086863" cy="953135"/>
          </a:xfrm>
          <a:prstGeom prst="rect">
            <a:avLst/>
          </a:prstGeom>
        </p:spPr>
        <p:txBody>
          <a:bodyPr lIns="0" tIns="0" rIns="0" bIns="0" rtlCol="0" anchor="t">
            <a:spAutoFit/>
          </a:bodyPr>
          <a:lstStyle/>
          <a:p>
            <a:pPr algn="ctr">
              <a:lnSpc>
                <a:spcPts val="7840"/>
              </a:lnSpc>
            </a:pPr>
            <a:r>
              <a:rPr lang="en-US" sz="5600">
                <a:solidFill>
                  <a:srgbClr val="FFFFFF"/>
                </a:solidFill>
                <a:latin typeface="Cabin Bold"/>
              </a:rPr>
              <a:t>Xét trên thuộc tính dự đoán - Stroke</a:t>
            </a:r>
          </a:p>
        </p:txBody>
      </p:sp>
      <p:sp>
        <p:nvSpPr>
          <p:cNvPr id="5" name="TextBox 5"/>
          <p:cNvSpPr txBox="1"/>
          <p:nvPr/>
        </p:nvSpPr>
        <p:spPr>
          <a:xfrm>
            <a:off x="13269641" y="2270770"/>
            <a:ext cx="4812080" cy="7727950"/>
          </a:xfrm>
          <a:prstGeom prst="rect">
            <a:avLst/>
          </a:prstGeom>
        </p:spPr>
        <p:txBody>
          <a:bodyPr lIns="0" tIns="0" rIns="0" bIns="0" rtlCol="0" anchor="t">
            <a:spAutoFit/>
          </a:bodyPr>
          <a:lstStyle/>
          <a:p>
            <a:pPr algn="l">
              <a:lnSpc>
                <a:spcPts val="5599"/>
              </a:lnSpc>
            </a:pPr>
            <a:r>
              <a:rPr lang="en-US" sz="3999">
                <a:solidFill>
                  <a:srgbClr val="FFFFFF"/>
                </a:solidFill>
                <a:latin typeface="Cabin"/>
              </a:rPr>
              <a:t>- Đối với độ tuổi (Age) dưới 41 và không bị tăng huyết áp (hypertension = 0):</a:t>
            </a:r>
          </a:p>
          <a:p>
            <a:pPr algn="l">
              <a:lnSpc>
                <a:spcPts val="5599"/>
              </a:lnSpc>
            </a:pPr>
            <a:r>
              <a:rPr lang="en-US" sz="3999">
                <a:solidFill>
                  <a:srgbClr val="FFFFFF"/>
                </a:solidFill>
                <a:latin typeface="Cabin"/>
              </a:rPr>
              <a:t> + Tỉ lệ phần trăm trường hợp không bị đột quỵ là 98.95%</a:t>
            </a:r>
          </a:p>
          <a:p>
            <a:pPr algn="l">
              <a:lnSpc>
                <a:spcPts val="5599"/>
              </a:lnSpc>
            </a:pPr>
            <a:r>
              <a:rPr lang="en-US" sz="3999">
                <a:solidFill>
                  <a:srgbClr val="FFFFFF"/>
                </a:solidFill>
                <a:latin typeface="Cabin"/>
              </a:rPr>
              <a:t> + Tỉ lệ phần trăm trường hợp bị đột quỵ là 1.05%</a:t>
            </a:r>
          </a:p>
          <a:p>
            <a:pPr algn="l">
              <a:lnSpc>
                <a:spcPts val="5599"/>
              </a:lnSpc>
              <a:spcBef>
                <a:spcPct val="0"/>
              </a:spcBef>
            </a:pPr>
            <a:endParaRPr lang="en-US" sz="3999">
              <a:solidFill>
                <a:srgbClr val="FFFFFF"/>
              </a:solidFill>
              <a:latin typeface="Cabin"/>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9226" b="-53157"/>
            </a:stretch>
          </a:blipFill>
        </p:spPr>
        <p:txBody>
          <a:bodyPr/>
          <a:lstStyle/>
          <a:p>
            <a:endParaRPr lang="en-US"/>
          </a:p>
        </p:txBody>
      </p:sp>
      <p:sp>
        <p:nvSpPr>
          <p:cNvPr id="3" name="Freeform 3"/>
          <p:cNvSpPr/>
          <p:nvPr/>
        </p:nvSpPr>
        <p:spPr>
          <a:xfrm>
            <a:off x="8285357" y="1844843"/>
            <a:ext cx="10002643" cy="6361332"/>
          </a:xfrm>
          <a:custGeom>
            <a:avLst/>
            <a:gdLst/>
            <a:ahLst/>
            <a:cxnLst/>
            <a:rect l="l" t="t" r="r" b="b"/>
            <a:pathLst>
              <a:path w="10002643" h="6361332">
                <a:moveTo>
                  <a:pt x="0" y="0"/>
                </a:moveTo>
                <a:lnTo>
                  <a:pt x="10002643" y="0"/>
                </a:lnTo>
                <a:lnTo>
                  <a:pt x="10002643" y="6361332"/>
                </a:lnTo>
                <a:lnTo>
                  <a:pt x="0" y="6361332"/>
                </a:lnTo>
                <a:lnTo>
                  <a:pt x="0" y="0"/>
                </a:lnTo>
                <a:close/>
              </a:path>
            </a:pathLst>
          </a:custGeom>
          <a:blipFill>
            <a:blip r:embed="rId3"/>
            <a:stretch>
              <a:fillRect l="-15324"/>
            </a:stretch>
          </a:blipFill>
        </p:spPr>
        <p:txBody>
          <a:bodyPr/>
          <a:lstStyle/>
          <a:p>
            <a:endParaRPr lang="en-US"/>
          </a:p>
        </p:txBody>
      </p:sp>
      <p:sp>
        <p:nvSpPr>
          <p:cNvPr id="4" name="TextBox 4"/>
          <p:cNvSpPr txBox="1"/>
          <p:nvPr/>
        </p:nvSpPr>
        <p:spPr>
          <a:xfrm>
            <a:off x="-5142" y="499745"/>
            <a:ext cx="18086863" cy="953135"/>
          </a:xfrm>
          <a:prstGeom prst="rect">
            <a:avLst/>
          </a:prstGeom>
        </p:spPr>
        <p:txBody>
          <a:bodyPr lIns="0" tIns="0" rIns="0" bIns="0" rtlCol="0" anchor="t">
            <a:spAutoFit/>
          </a:bodyPr>
          <a:lstStyle/>
          <a:p>
            <a:pPr algn="ctr">
              <a:lnSpc>
                <a:spcPts val="7840"/>
              </a:lnSpc>
            </a:pPr>
            <a:r>
              <a:rPr lang="en-US" sz="5600">
                <a:solidFill>
                  <a:srgbClr val="FFFFFF"/>
                </a:solidFill>
                <a:latin typeface="Cabin Bold"/>
              </a:rPr>
              <a:t>Dependency Network của thuật toán</a:t>
            </a:r>
          </a:p>
        </p:txBody>
      </p:sp>
      <p:sp>
        <p:nvSpPr>
          <p:cNvPr id="5" name="TextBox 5"/>
          <p:cNvSpPr txBox="1"/>
          <p:nvPr/>
        </p:nvSpPr>
        <p:spPr>
          <a:xfrm>
            <a:off x="-5142" y="1768643"/>
            <a:ext cx="7983409" cy="8432800"/>
          </a:xfrm>
          <a:prstGeom prst="rect">
            <a:avLst/>
          </a:prstGeom>
        </p:spPr>
        <p:txBody>
          <a:bodyPr lIns="0" tIns="0" rIns="0" bIns="0" rtlCol="0" anchor="t">
            <a:spAutoFit/>
          </a:bodyPr>
          <a:lstStyle/>
          <a:p>
            <a:pPr marL="863599" lvl="1" indent="-431800" algn="l">
              <a:lnSpc>
                <a:spcPts val="5599"/>
              </a:lnSpc>
              <a:buFont typeface="Arial"/>
              <a:buChar char="•"/>
            </a:pPr>
            <a:r>
              <a:rPr lang="en-US" sz="3999">
                <a:solidFill>
                  <a:srgbClr val="FFFFFF"/>
                </a:solidFill>
                <a:latin typeface="Cabin"/>
              </a:rPr>
              <a:t>Những thuộc tính ảnh hưởng tới việc bị đột quỵ</a:t>
            </a:r>
          </a:p>
          <a:p>
            <a:pPr marL="863599" lvl="1" indent="-431800" algn="l">
              <a:lnSpc>
                <a:spcPts val="5599"/>
              </a:lnSpc>
              <a:buFont typeface="Arial"/>
              <a:buChar char="•"/>
            </a:pPr>
            <a:r>
              <a:rPr lang="en-US" sz="3999">
                <a:solidFill>
                  <a:srgbClr val="FFFFFF"/>
                </a:solidFill>
                <a:latin typeface="Cabin"/>
              </a:rPr>
              <a:t>Tập luật rút ra được: Những người lớn tuổi (từ 65 tuổi trở lên) thường có xu hướng dễ bị đột quỵ. Hoặc những người từ 53 tuổi đổ đi cũng có xu hướng dễ bị đột quỵ. Ngoài ra những người dưới 40 tuổi mà cơ thể bị tăng huyết áp cũng có xu hướng dễ bị đột quỵ</a:t>
            </a:r>
          </a:p>
          <a:p>
            <a:pPr algn="l">
              <a:lnSpc>
                <a:spcPts val="5599"/>
              </a:lnSpc>
              <a:spcBef>
                <a:spcPct val="0"/>
              </a:spcBef>
            </a:pPr>
            <a:endParaRPr lang="en-US" sz="3999">
              <a:solidFill>
                <a:srgbClr val="FFFFFF"/>
              </a:solidFill>
              <a:latin typeface="Cabin"/>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sp>
        <p:nvSpPr>
          <p:cNvPr id="2" name="TextBox 2"/>
          <p:cNvSpPr txBox="1"/>
          <p:nvPr/>
        </p:nvSpPr>
        <p:spPr>
          <a:xfrm>
            <a:off x="2951797" y="4255453"/>
            <a:ext cx="12384406" cy="3321049"/>
          </a:xfrm>
          <a:prstGeom prst="rect">
            <a:avLst/>
          </a:prstGeom>
        </p:spPr>
        <p:txBody>
          <a:bodyPr lIns="0" tIns="0" rIns="0" bIns="0" rtlCol="0" anchor="t">
            <a:spAutoFit/>
          </a:bodyPr>
          <a:lstStyle/>
          <a:p>
            <a:pPr algn="ctr">
              <a:lnSpc>
                <a:spcPts val="13300"/>
              </a:lnSpc>
            </a:pPr>
            <a:r>
              <a:rPr lang="en-US" sz="9500">
                <a:solidFill>
                  <a:srgbClr val="FFFFFF"/>
                </a:solidFill>
                <a:latin typeface="Canva Sans Bold"/>
              </a:rPr>
              <a:t>Thuật toán Gom cụm</a:t>
            </a:r>
          </a:p>
          <a:p>
            <a:pPr algn="ctr">
              <a:lnSpc>
                <a:spcPts val="13300"/>
              </a:lnSpc>
            </a:pPr>
            <a:r>
              <a:rPr lang="en-US" sz="9500">
                <a:solidFill>
                  <a:srgbClr val="FFFFFF"/>
                </a:solidFill>
                <a:latin typeface="Canva Sans Bold"/>
              </a:rPr>
              <a:t>Clustering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860894" y="0"/>
            <a:ext cx="9144000" cy="10287000"/>
            <a:chOff x="0" y="0"/>
            <a:chExt cx="2408296" cy="2709333"/>
          </a:xfrm>
        </p:grpSpPr>
        <p:sp>
          <p:nvSpPr>
            <p:cNvPr id="3" name="Freeform 3"/>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5034C4"/>
            </a:solidFill>
          </p:spPr>
          <p:txBody>
            <a:bodyPr/>
            <a:lstStyle/>
            <a:p>
              <a:endParaRPr lang="en-US"/>
            </a:p>
          </p:txBody>
        </p:sp>
        <p:sp>
          <p:nvSpPr>
            <p:cNvPr id="4" name="TextBox 4"/>
            <p:cNvSpPr txBox="1"/>
            <p:nvPr/>
          </p:nvSpPr>
          <p:spPr>
            <a:xfrm>
              <a:off x="0" y="-38100"/>
              <a:ext cx="2408296" cy="2747433"/>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1028700" y="6432985"/>
            <a:ext cx="246171" cy="246171"/>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txBody>
            <a:bodyPr/>
            <a:lstStyle/>
            <a:p>
              <a:endParaRPr lang="en-US"/>
            </a:p>
          </p:txBody>
        </p:sp>
      </p:grpSp>
      <p:grpSp>
        <p:nvGrpSpPr>
          <p:cNvPr id="7" name="Group 7"/>
          <p:cNvGrpSpPr/>
          <p:nvPr/>
        </p:nvGrpSpPr>
        <p:grpSpPr>
          <a:xfrm>
            <a:off x="1028700" y="7857230"/>
            <a:ext cx="246171" cy="246171"/>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txBody>
            <a:bodyPr/>
            <a:lstStyle/>
            <a:p>
              <a:endParaRPr lang="en-US"/>
            </a:p>
          </p:txBody>
        </p:sp>
      </p:grpSp>
      <p:sp>
        <p:nvSpPr>
          <p:cNvPr id="9" name="Freeform 9"/>
          <p:cNvSpPr/>
          <p:nvPr/>
        </p:nvSpPr>
        <p:spPr>
          <a:xfrm>
            <a:off x="814808" y="2324847"/>
            <a:ext cx="7471111" cy="6401529"/>
          </a:xfrm>
          <a:custGeom>
            <a:avLst/>
            <a:gdLst/>
            <a:ahLst/>
            <a:cxnLst/>
            <a:rect l="l" t="t" r="r" b="b"/>
            <a:pathLst>
              <a:path w="7471111" h="6401529">
                <a:moveTo>
                  <a:pt x="0" y="0"/>
                </a:moveTo>
                <a:lnTo>
                  <a:pt x="7471111" y="0"/>
                </a:lnTo>
                <a:lnTo>
                  <a:pt x="7471111" y="6401528"/>
                </a:lnTo>
                <a:lnTo>
                  <a:pt x="0" y="6401528"/>
                </a:lnTo>
                <a:lnTo>
                  <a:pt x="0" y="0"/>
                </a:lnTo>
                <a:close/>
              </a:path>
            </a:pathLst>
          </a:custGeom>
          <a:blipFill>
            <a:blip r:embed="rId2"/>
            <a:stretch>
              <a:fillRect/>
            </a:stretch>
          </a:blipFill>
        </p:spPr>
        <p:txBody>
          <a:bodyPr/>
          <a:lstStyle/>
          <a:p>
            <a:endParaRPr lang="en-US"/>
          </a:p>
        </p:txBody>
      </p:sp>
      <p:sp>
        <p:nvSpPr>
          <p:cNvPr id="10" name="Freeform 10"/>
          <p:cNvSpPr/>
          <p:nvPr/>
        </p:nvSpPr>
        <p:spPr>
          <a:xfrm>
            <a:off x="9451496" y="2324847"/>
            <a:ext cx="7477066" cy="6454561"/>
          </a:xfrm>
          <a:custGeom>
            <a:avLst/>
            <a:gdLst/>
            <a:ahLst/>
            <a:cxnLst/>
            <a:rect l="l" t="t" r="r" b="b"/>
            <a:pathLst>
              <a:path w="7477066" h="6454561">
                <a:moveTo>
                  <a:pt x="0" y="0"/>
                </a:moveTo>
                <a:lnTo>
                  <a:pt x="7477066" y="0"/>
                </a:lnTo>
                <a:lnTo>
                  <a:pt x="7477066" y="6454561"/>
                </a:lnTo>
                <a:lnTo>
                  <a:pt x="0" y="6454561"/>
                </a:lnTo>
                <a:lnTo>
                  <a:pt x="0" y="0"/>
                </a:lnTo>
                <a:close/>
              </a:path>
            </a:pathLst>
          </a:custGeom>
          <a:blipFill>
            <a:blip r:embed="rId3"/>
            <a:stretch>
              <a:fillRect/>
            </a:stretch>
          </a:blipFill>
        </p:spPr>
        <p:txBody>
          <a:bodyPr/>
          <a:lstStyle/>
          <a:p>
            <a:endParaRPr lang="en-US"/>
          </a:p>
        </p:txBody>
      </p:sp>
      <p:sp>
        <p:nvSpPr>
          <p:cNvPr id="11" name="TextBox 11"/>
          <p:cNvSpPr txBox="1"/>
          <p:nvPr/>
        </p:nvSpPr>
        <p:spPr>
          <a:xfrm>
            <a:off x="1123950" y="1038225"/>
            <a:ext cx="7161969" cy="819150"/>
          </a:xfrm>
          <a:prstGeom prst="rect">
            <a:avLst/>
          </a:prstGeom>
        </p:spPr>
        <p:txBody>
          <a:bodyPr lIns="0" tIns="0" rIns="0" bIns="0" rtlCol="0" anchor="t">
            <a:spAutoFit/>
          </a:bodyPr>
          <a:lstStyle/>
          <a:p>
            <a:pPr algn="l">
              <a:lnSpc>
                <a:spcPts val="6599"/>
              </a:lnSpc>
            </a:pPr>
            <a:r>
              <a:rPr lang="en-US" sz="5499">
                <a:solidFill>
                  <a:srgbClr val="5034C4"/>
                </a:solidFill>
                <a:latin typeface="Cabin Bold"/>
              </a:rPr>
              <a:t>Chuẩn bị cơ sở dữ liệu</a:t>
            </a:r>
          </a:p>
        </p:txBody>
      </p:sp>
      <p:sp>
        <p:nvSpPr>
          <p:cNvPr id="12" name="TextBox 12"/>
          <p:cNvSpPr txBox="1"/>
          <p:nvPr/>
        </p:nvSpPr>
        <p:spPr>
          <a:xfrm>
            <a:off x="1378952" y="9006840"/>
            <a:ext cx="6651965" cy="455295"/>
          </a:xfrm>
          <a:prstGeom prst="rect">
            <a:avLst/>
          </a:prstGeom>
        </p:spPr>
        <p:txBody>
          <a:bodyPr lIns="0" tIns="0" rIns="0" bIns="0" rtlCol="0" anchor="t">
            <a:spAutoFit/>
          </a:bodyPr>
          <a:lstStyle/>
          <a:p>
            <a:pPr algn="ctr">
              <a:lnSpc>
                <a:spcPts val="3779"/>
              </a:lnSpc>
            </a:pPr>
            <a:r>
              <a:rPr lang="en-US" sz="2699">
                <a:solidFill>
                  <a:srgbClr val="5034C4"/>
                </a:solidFill>
                <a:latin typeface="Cabin"/>
              </a:rPr>
              <a:t>Đặt lại tên bảng</a:t>
            </a:r>
          </a:p>
        </p:txBody>
      </p:sp>
      <p:sp>
        <p:nvSpPr>
          <p:cNvPr id="13" name="TextBox 13"/>
          <p:cNvSpPr txBox="1"/>
          <p:nvPr/>
        </p:nvSpPr>
        <p:spPr>
          <a:xfrm>
            <a:off x="10106912" y="9006840"/>
            <a:ext cx="6651965" cy="455295"/>
          </a:xfrm>
          <a:prstGeom prst="rect">
            <a:avLst/>
          </a:prstGeom>
        </p:spPr>
        <p:txBody>
          <a:bodyPr lIns="0" tIns="0" rIns="0" bIns="0" rtlCol="0" anchor="t">
            <a:spAutoFit/>
          </a:bodyPr>
          <a:lstStyle/>
          <a:p>
            <a:pPr algn="ctr">
              <a:lnSpc>
                <a:spcPts val="3779"/>
              </a:lnSpc>
            </a:pPr>
            <a:r>
              <a:rPr lang="en-US" sz="2699">
                <a:solidFill>
                  <a:srgbClr val="FFFFFF"/>
                </a:solidFill>
                <a:latin typeface="Cabin"/>
              </a:rPr>
              <a:t>Quá trình nhập dữ liệu</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9226" b="-53157"/>
            </a:stretch>
          </a:blipFill>
        </p:spPr>
        <p:txBody>
          <a:bodyPr/>
          <a:lstStyle/>
          <a:p>
            <a:endParaRPr lang="en-US"/>
          </a:p>
        </p:txBody>
      </p:sp>
      <p:sp>
        <p:nvSpPr>
          <p:cNvPr id="3" name="Freeform 3"/>
          <p:cNvSpPr/>
          <p:nvPr/>
        </p:nvSpPr>
        <p:spPr>
          <a:xfrm>
            <a:off x="7983409" y="2064877"/>
            <a:ext cx="10304591" cy="6714141"/>
          </a:xfrm>
          <a:custGeom>
            <a:avLst/>
            <a:gdLst/>
            <a:ahLst/>
            <a:cxnLst/>
            <a:rect l="l" t="t" r="r" b="b"/>
            <a:pathLst>
              <a:path w="10304591" h="6714141">
                <a:moveTo>
                  <a:pt x="0" y="0"/>
                </a:moveTo>
                <a:lnTo>
                  <a:pt x="10304591" y="0"/>
                </a:lnTo>
                <a:lnTo>
                  <a:pt x="10304591" y="6714141"/>
                </a:lnTo>
                <a:lnTo>
                  <a:pt x="0" y="6714141"/>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5142" y="499745"/>
            <a:ext cx="18086863" cy="953135"/>
          </a:xfrm>
          <a:prstGeom prst="rect">
            <a:avLst/>
          </a:prstGeom>
        </p:spPr>
        <p:txBody>
          <a:bodyPr lIns="0" tIns="0" rIns="0" bIns="0" rtlCol="0" anchor="t">
            <a:spAutoFit/>
          </a:bodyPr>
          <a:lstStyle/>
          <a:p>
            <a:pPr algn="ctr">
              <a:lnSpc>
                <a:spcPts val="7840"/>
              </a:lnSpc>
            </a:pPr>
            <a:r>
              <a:rPr lang="en-US" sz="5600">
                <a:solidFill>
                  <a:srgbClr val="FFFFFF"/>
                </a:solidFill>
                <a:latin typeface="Cabin Bold"/>
              </a:rPr>
              <a:t>Clustering Diagram của thuật toán Gom cụm</a:t>
            </a:r>
          </a:p>
        </p:txBody>
      </p:sp>
      <p:sp>
        <p:nvSpPr>
          <p:cNvPr id="5" name="TextBox 5"/>
          <p:cNvSpPr txBox="1"/>
          <p:nvPr/>
        </p:nvSpPr>
        <p:spPr>
          <a:xfrm>
            <a:off x="0" y="1946275"/>
            <a:ext cx="7983409" cy="6318250"/>
          </a:xfrm>
          <a:prstGeom prst="rect">
            <a:avLst/>
          </a:prstGeom>
        </p:spPr>
        <p:txBody>
          <a:bodyPr lIns="0" tIns="0" rIns="0" bIns="0" rtlCol="0" anchor="t">
            <a:spAutoFit/>
          </a:bodyPr>
          <a:lstStyle/>
          <a:p>
            <a:pPr algn="l">
              <a:lnSpc>
                <a:spcPts val="5599"/>
              </a:lnSpc>
            </a:pPr>
            <a:r>
              <a:rPr lang="en-US" sz="3999">
                <a:solidFill>
                  <a:srgbClr val="FFFFFF"/>
                </a:solidFill>
                <a:latin typeface="Cabin"/>
              </a:rPr>
              <a:t>- Clustering Diagram của thuật toán là Shading Variable là Stroke với value là 1 (những bệnh nhân bị đột quỵ). Đổi lại tên cluster đậm nhất là High Cluster (những bệnh nhân có tỉ lệ đột quỵ cao) và cluster nhạt nhất là Low Cluster (những bệnh nhân có tỉ lệ đột quỵ thấp)</a:t>
            </a:r>
          </a:p>
          <a:p>
            <a:pPr algn="l">
              <a:lnSpc>
                <a:spcPts val="5599"/>
              </a:lnSpc>
              <a:spcBef>
                <a:spcPct val="0"/>
              </a:spcBef>
            </a:pPr>
            <a:endParaRPr lang="en-US" sz="3999">
              <a:solidFill>
                <a:srgbClr val="FFFFFF"/>
              </a:solidFill>
              <a:latin typeface="Cabin"/>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9226" b="-53157"/>
            </a:stretch>
          </a:blipFill>
        </p:spPr>
        <p:txBody>
          <a:bodyPr/>
          <a:lstStyle/>
          <a:p>
            <a:endParaRPr lang="en-US"/>
          </a:p>
        </p:txBody>
      </p:sp>
      <p:sp>
        <p:nvSpPr>
          <p:cNvPr id="3" name="Freeform 3"/>
          <p:cNvSpPr/>
          <p:nvPr/>
        </p:nvSpPr>
        <p:spPr>
          <a:xfrm>
            <a:off x="1687046" y="1701483"/>
            <a:ext cx="14631924" cy="8373061"/>
          </a:xfrm>
          <a:custGeom>
            <a:avLst/>
            <a:gdLst/>
            <a:ahLst/>
            <a:cxnLst/>
            <a:rect l="l" t="t" r="r" b="b"/>
            <a:pathLst>
              <a:path w="14631924" h="8373061">
                <a:moveTo>
                  <a:pt x="0" y="0"/>
                </a:moveTo>
                <a:lnTo>
                  <a:pt x="14631924" y="0"/>
                </a:lnTo>
                <a:lnTo>
                  <a:pt x="14631924" y="8373061"/>
                </a:lnTo>
                <a:lnTo>
                  <a:pt x="0" y="8373061"/>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5142" y="499745"/>
            <a:ext cx="18086863" cy="953135"/>
          </a:xfrm>
          <a:prstGeom prst="rect">
            <a:avLst/>
          </a:prstGeom>
        </p:spPr>
        <p:txBody>
          <a:bodyPr lIns="0" tIns="0" rIns="0" bIns="0" rtlCol="0" anchor="t">
            <a:spAutoFit/>
          </a:bodyPr>
          <a:lstStyle/>
          <a:p>
            <a:pPr algn="ctr">
              <a:lnSpc>
                <a:spcPts val="7840"/>
              </a:lnSpc>
            </a:pPr>
            <a:r>
              <a:rPr lang="en-US" sz="5600">
                <a:solidFill>
                  <a:srgbClr val="FFFFFF"/>
                </a:solidFill>
                <a:latin typeface="Cabin Bold"/>
              </a:rPr>
              <a:t>Cluster Profiles để xem chi tiết của cụm Low</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sp>
        <p:nvSpPr>
          <p:cNvPr id="2" name="TextBox 2"/>
          <p:cNvSpPr txBox="1"/>
          <p:nvPr/>
        </p:nvSpPr>
        <p:spPr>
          <a:xfrm>
            <a:off x="3606937" y="876300"/>
            <a:ext cx="11575930" cy="1295400"/>
          </a:xfrm>
          <a:prstGeom prst="rect">
            <a:avLst/>
          </a:prstGeom>
        </p:spPr>
        <p:txBody>
          <a:bodyPr lIns="0" tIns="0" rIns="0" bIns="0" rtlCol="0" anchor="t">
            <a:spAutoFit/>
          </a:bodyPr>
          <a:lstStyle/>
          <a:p>
            <a:pPr algn="ctr">
              <a:lnSpc>
                <a:spcPts val="10500"/>
              </a:lnSpc>
            </a:pPr>
            <a:r>
              <a:rPr lang="en-US" sz="7500">
                <a:solidFill>
                  <a:srgbClr val="FFFFFF"/>
                </a:solidFill>
                <a:latin typeface="Canva Sans Bold"/>
              </a:rPr>
              <a:t>Tập lục của cụm Low</a:t>
            </a:r>
          </a:p>
        </p:txBody>
      </p:sp>
      <p:sp>
        <p:nvSpPr>
          <p:cNvPr id="3" name="TextBox 3"/>
          <p:cNvSpPr txBox="1"/>
          <p:nvPr/>
        </p:nvSpPr>
        <p:spPr>
          <a:xfrm>
            <a:off x="552083" y="3529151"/>
            <a:ext cx="17183833" cy="3152498"/>
          </a:xfrm>
          <a:prstGeom prst="rect">
            <a:avLst/>
          </a:prstGeom>
        </p:spPr>
        <p:txBody>
          <a:bodyPr lIns="0" tIns="0" rIns="0" bIns="0" rtlCol="0" anchor="t">
            <a:spAutoFit/>
          </a:bodyPr>
          <a:lstStyle/>
          <a:p>
            <a:pPr algn="ctr">
              <a:lnSpc>
                <a:spcPts val="6279"/>
              </a:lnSpc>
              <a:spcBef>
                <a:spcPct val="0"/>
              </a:spcBef>
            </a:pPr>
            <a:r>
              <a:rPr lang="en-US" sz="4485">
                <a:solidFill>
                  <a:srgbClr val="FFFFFF"/>
                </a:solidFill>
                <a:latin typeface="Cabin"/>
              </a:rPr>
              <a:t>Từ Cluster Profiles ta có thể thấy được các trường hợp thường không bị đột quỵ là người từ 1 đến 13 – thường là trẻ em, chỉ số bmi ở mức từ thấp đến trung bình – thường là những người gầy hoặc cân đối và không bị tăng huyết áp cũng như không bị bệnh liên quan đến tim mạch</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9226" b="-53157"/>
            </a:stretch>
          </a:blipFill>
        </p:spPr>
        <p:txBody>
          <a:bodyPr/>
          <a:lstStyle/>
          <a:p>
            <a:endParaRPr lang="en-US"/>
          </a:p>
        </p:txBody>
      </p:sp>
      <p:sp>
        <p:nvSpPr>
          <p:cNvPr id="3" name="Freeform 3"/>
          <p:cNvSpPr/>
          <p:nvPr/>
        </p:nvSpPr>
        <p:spPr>
          <a:xfrm>
            <a:off x="1471896" y="1452880"/>
            <a:ext cx="15132786" cy="8656558"/>
          </a:xfrm>
          <a:custGeom>
            <a:avLst/>
            <a:gdLst/>
            <a:ahLst/>
            <a:cxnLst/>
            <a:rect l="l" t="t" r="r" b="b"/>
            <a:pathLst>
              <a:path w="15132786" h="8656558">
                <a:moveTo>
                  <a:pt x="0" y="0"/>
                </a:moveTo>
                <a:lnTo>
                  <a:pt x="15132786" y="0"/>
                </a:lnTo>
                <a:lnTo>
                  <a:pt x="15132786" y="8656558"/>
                </a:lnTo>
                <a:lnTo>
                  <a:pt x="0" y="8656558"/>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5142" y="261895"/>
            <a:ext cx="18086863" cy="953135"/>
          </a:xfrm>
          <a:prstGeom prst="rect">
            <a:avLst/>
          </a:prstGeom>
        </p:spPr>
        <p:txBody>
          <a:bodyPr lIns="0" tIns="0" rIns="0" bIns="0" rtlCol="0" anchor="t">
            <a:spAutoFit/>
          </a:bodyPr>
          <a:lstStyle/>
          <a:p>
            <a:pPr algn="ctr">
              <a:lnSpc>
                <a:spcPts val="7840"/>
              </a:lnSpc>
            </a:pPr>
            <a:r>
              <a:rPr lang="en-US" sz="5600">
                <a:solidFill>
                  <a:srgbClr val="FFFFFF"/>
                </a:solidFill>
                <a:latin typeface="Cabin Bold"/>
              </a:rPr>
              <a:t>Cluster Profiles để xem chi tiết của cụm High</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sp>
        <p:nvSpPr>
          <p:cNvPr id="2" name="TextBox 2"/>
          <p:cNvSpPr txBox="1"/>
          <p:nvPr/>
        </p:nvSpPr>
        <p:spPr>
          <a:xfrm>
            <a:off x="3606937" y="876300"/>
            <a:ext cx="11575930" cy="1295400"/>
          </a:xfrm>
          <a:prstGeom prst="rect">
            <a:avLst/>
          </a:prstGeom>
        </p:spPr>
        <p:txBody>
          <a:bodyPr lIns="0" tIns="0" rIns="0" bIns="0" rtlCol="0" anchor="t">
            <a:spAutoFit/>
          </a:bodyPr>
          <a:lstStyle/>
          <a:p>
            <a:pPr algn="ctr">
              <a:lnSpc>
                <a:spcPts val="10500"/>
              </a:lnSpc>
            </a:pPr>
            <a:r>
              <a:rPr lang="en-US" sz="7500">
                <a:solidFill>
                  <a:srgbClr val="FFFFFF"/>
                </a:solidFill>
                <a:latin typeface="Canva Sans Bold"/>
              </a:rPr>
              <a:t>Tập lục của cụm High</a:t>
            </a:r>
          </a:p>
        </p:txBody>
      </p:sp>
      <p:sp>
        <p:nvSpPr>
          <p:cNvPr id="3" name="TextBox 3"/>
          <p:cNvSpPr txBox="1"/>
          <p:nvPr/>
        </p:nvSpPr>
        <p:spPr>
          <a:xfrm>
            <a:off x="552083" y="3529151"/>
            <a:ext cx="17183833" cy="3152498"/>
          </a:xfrm>
          <a:prstGeom prst="rect">
            <a:avLst/>
          </a:prstGeom>
        </p:spPr>
        <p:txBody>
          <a:bodyPr lIns="0" tIns="0" rIns="0" bIns="0" rtlCol="0" anchor="t">
            <a:spAutoFit/>
          </a:bodyPr>
          <a:lstStyle/>
          <a:p>
            <a:pPr algn="ctr">
              <a:lnSpc>
                <a:spcPts val="6279"/>
              </a:lnSpc>
              <a:spcBef>
                <a:spcPct val="0"/>
              </a:spcBef>
            </a:pPr>
            <a:r>
              <a:rPr lang="en-US" sz="4485">
                <a:solidFill>
                  <a:srgbClr val="FFFFFF"/>
                </a:solidFill>
                <a:latin typeface="Cabin"/>
              </a:rPr>
              <a:t>Từ Cluster Profiles ta có thể thấy được các trường hợp thường bị đột quỵ là người từ 48 đến 82, chỉ số bmi ở mức từ trung bình đến cao – thường là những người cân đối đến quá cỡ và bị tăng huyết áp cũng như bị bệnh liên quan đến tim mạch</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9226" b="-53157"/>
            </a:stretch>
          </a:blipFill>
        </p:spPr>
        <p:txBody>
          <a:bodyPr/>
          <a:lstStyle/>
          <a:p>
            <a:endParaRPr lang="en-US"/>
          </a:p>
        </p:txBody>
      </p:sp>
      <p:sp>
        <p:nvSpPr>
          <p:cNvPr id="3" name="Freeform 3"/>
          <p:cNvSpPr/>
          <p:nvPr/>
        </p:nvSpPr>
        <p:spPr>
          <a:xfrm>
            <a:off x="3997915" y="1353389"/>
            <a:ext cx="9556886" cy="8933611"/>
          </a:xfrm>
          <a:custGeom>
            <a:avLst/>
            <a:gdLst/>
            <a:ahLst/>
            <a:cxnLst/>
            <a:rect l="l" t="t" r="r" b="b"/>
            <a:pathLst>
              <a:path w="9556886" h="8933611">
                <a:moveTo>
                  <a:pt x="0" y="0"/>
                </a:moveTo>
                <a:lnTo>
                  <a:pt x="9556886" y="0"/>
                </a:lnTo>
                <a:lnTo>
                  <a:pt x="9556886" y="8933611"/>
                </a:lnTo>
                <a:lnTo>
                  <a:pt x="0" y="8933611"/>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5142" y="261895"/>
            <a:ext cx="18086863" cy="953135"/>
          </a:xfrm>
          <a:prstGeom prst="rect">
            <a:avLst/>
          </a:prstGeom>
        </p:spPr>
        <p:txBody>
          <a:bodyPr lIns="0" tIns="0" rIns="0" bIns="0" rtlCol="0" anchor="t">
            <a:spAutoFit/>
          </a:bodyPr>
          <a:lstStyle/>
          <a:p>
            <a:pPr algn="ctr">
              <a:lnSpc>
                <a:spcPts val="7840"/>
              </a:lnSpc>
            </a:pPr>
            <a:r>
              <a:rPr lang="en-US" sz="5600">
                <a:solidFill>
                  <a:srgbClr val="FFFFFF"/>
                </a:solidFill>
                <a:latin typeface="Cabin Bold"/>
              </a:rPr>
              <a:t>Sự tương quan giữa các giá trị của Low và High Cluster</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sp>
        <p:nvSpPr>
          <p:cNvPr id="2" name="TextBox 2"/>
          <p:cNvSpPr txBox="1"/>
          <p:nvPr/>
        </p:nvSpPr>
        <p:spPr>
          <a:xfrm>
            <a:off x="2176403" y="4255453"/>
            <a:ext cx="13935195" cy="1635124"/>
          </a:xfrm>
          <a:prstGeom prst="rect">
            <a:avLst/>
          </a:prstGeom>
        </p:spPr>
        <p:txBody>
          <a:bodyPr lIns="0" tIns="0" rIns="0" bIns="0" rtlCol="0" anchor="t">
            <a:spAutoFit/>
          </a:bodyPr>
          <a:lstStyle/>
          <a:p>
            <a:pPr algn="ctr">
              <a:lnSpc>
                <a:spcPts val="13300"/>
              </a:lnSpc>
            </a:pPr>
            <a:r>
              <a:rPr lang="en-US" sz="9500">
                <a:solidFill>
                  <a:srgbClr val="FFFFFF"/>
                </a:solidFill>
                <a:latin typeface="Canva Sans Bold"/>
              </a:rPr>
              <a:t>Thuật toán Naive Bayes</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9226" b="-53157"/>
            </a:stretch>
          </a:blipFill>
        </p:spPr>
        <p:txBody>
          <a:bodyPr/>
          <a:lstStyle/>
          <a:p>
            <a:endParaRPr lang="en-US"/>
          </a:p>
        </p:txBody>
      </p:sp>
      <p:sp>
        <p:nvSpPr>
          <p:cNvPr id="3" name="Freeform 3"/>
          <p:cNvSpPr/>
          <p:nvPr/>
        </p:nvSpPr>
        <p:spPr>
          <a:xfrm>
            <a:off x="622325" y="1800866"/>
            <a:ext cx="16199452" cy="8146143"/>
          </a:xfrm>
          <a:custGeom>
            <a:avLst/>
            <a:gdLst/>
            <a:ahLst/>
            <a:cxnLst/>
            <a:rect l="l" t="t" r="r" b="b"/>
            <a:pathLst>
              <a:path w="16199452" h="8146143">
                <a:moveTo>
                  <a:pt x="0" y="0"/>
                </a:moveTo>
                <a:lnTo>
                  <a:pt x="16199451" y="0"/>
                </a:lnTo>
                <a:lnTo>
                  <a:pt x="16199451" y="8146143"/>
                </a:lnTo>
                <a:lnTo>
                  <a:pt x="0" y="8146143"/>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5142" y="261895"/>
            <a:ext cx="18086863" cy="953135"/>
          </a:xfrm>
          <a:prstGeom prst="rect">
            <a:avLst/>
          </a:prstGeom>
        </p:spPr>
        <p:txBody>
          <a:bodyPr lIns="0" tIns="0" rIns="0" bIns="0" rtlCol="0" anchor="t">
            <a:spAutoFit/>
          </a:bodyPr>
          <a:lstStyle/>
          <a:p>
            <a:pPr algn="ctr">
              <a:lnSpc>
                <a:spcPts val="7840"/>
              </a:lnSpc>
            </a:pPr>
            <a:r>
              <a:rPr lang="en-US" sz="5600">
                <a:solidFill>
                  <a:srgbClr val="FFFFFF"/>
                </a:solidFill>
                <a:latin typeface="Cabin Bold"/>
              </a:rPr>
              <a:t>Dependency Network của thuật toán</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9226" b="-53157"/>
            </a:stretch>
          </a:blipFill>
        </p:spPr>
        <p:txBody>
          <a:bodyPr/>
          <a:lstStyle/>
          <a:p>
            <a:endParaRPr lang="en-US"/>
          </a:p>
        </p:txBody>
      </p:sp>
      <p:sp>
        <p:nvSpPr>
          <p:cNvPr id="3" name="Freeform 3"/>
          <p:cNvSpPr/>
          <p:nvPr/>
        </p:nvSpPr>
        <p:spPr>
          <a:xfrm>
            <a:off x="840203" y="4107012"/>
            <a:ext cx="16419097" cy="3934962"/>
          </a:xfrm>
          <a:custGeom>
            <a:avLst/>
            <a:gdLst/>
            <a:ahLst/>
            <a:cxnLst/>
            <a:rect l="l" t="t" r="r" b="b"/>
            <a:pathLst>
              <a:path w="16419097" h="3934962">
                <a:moveTo>
                  <a:pt x="0" y="0"/>
                </a:moveTo>
                <a:lnTo>
                  <a:pt x="16419097" y="0"/>
                </a:lnTo>
                <a:lnTo>
                  <a:pt x="16419097" y="3934962"/>
                </a:lnTo>
                <a:lnTo>
                  <a:pt x="0" y="3934962"/>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5142" y="-233405"/>
            <a:ext cx="18086863" cy="1943735"/>
          </a:xfrm>
          <a:prstGeom prst="rect">
            <a:avLst/>
          </a:prstGeom>
        </p:spPr>
        <p:txBody>
          <a:bodyPr lIns="0" tIns="0" rIns="0" bIns="0" rtlCol="0" anchor="t">
            <a:spAutoFit/>
          </a:bodyPr>
          <a:lstStyle/>
          <a:p>
            <a:pPr algn="ctr">
              <a:lnSpc>
                <a:spcPts val="7840"/>
              </a:lnSpc>
            </a:pPr>
            <a:r>
              <a:rPr lang="en-US" sz="5600">
                <a:solidFill>
                  <a:srgbClr val="FFFFFF"/>
                </a:solidFill>
                <a:latin typeface="Cabin Bold"/>
              </a:rPr>
              <a:t>Attribute Discrimination cho thấy sự ảnh hưởng của các thuộc tính tới việc bị đột quỵ</a:t>
            </a:r>
          </a:p>
        </p:txBody>
      </p:sp>
      <p:sp>
        <p:nvSpPr>
          <p:cNvPr id="5" name="TextBox 5"/>
          <p:cNvSpPr txBox="1"/>
          <p:nvPr/>
        </p:nvSpPr>
        <p:spPr>
          <a:xfrm>
            <a:off x="0" y="2379716"/>
            <a:ext cx="18081720" cy="953135"/>
          </a:xfrm>
          <a:prstGeom prst="rect">
            <a:avLst/>
          </a:prstGeom>
        </p:spPr>
        <p:txBody>
          <a:bodyPr lIns="0" tIns="0" rIns="0" bIns="0" rtlCol="0" anchor="t">
            <a:spAutoFit/>
          </a:bodyPr>
          <a:lstStyle/>
          <a:p>
            <a:pPr algn="ctr">
              <a:lnSpc>
                <a:spcPts val="7840"/>
              </a:lnSpc>
              <a:spcBef>
                <a:spcPct val="0"/>
              </a:spcBef>
            </a:pPr>
            <a:r>
              <a:rPr lang="en-US" sz="5600">
                <a:solidFill>
                  <a:srgbClr val="FFFFFF"/>
                </a:solidFill>
                <a:latin typeface="Cabin"/>
              </a:rPr>
              <a:t>Tỉ lệ người đã kết hôn bị đột quỵ cao hơn người chưa kết hôn</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9226" b="-53157"/>
            </a:stretch>
          </a:blipFill>
        </p:spPr>
        <p:txBody>
          <a:bodyPr/>
          <a:lstStyle/>
          <a:p>
            <a:endParaRPr lang="en-US"/>
          </a:p>
        </p:txBody>
      </p:sp>
      <p:sp>
        <p:nvSpPr>
          <p:cNvPr id="3" name="Freeform 3"/>
          <p:cNvSpPr/>
          <p:nvPr/>
        </p:nvSpPr>
        <p:spPr>
          <a:xfrm>
            <a:off x="784447" y="4338819"/>
            <a:ext cx="16958852" cy="4209473"/>
          </a:xfrm>
          <a:custGeom>
            <a:avLst/>
            <a:gdLst/>
            <a:ahLst/>
            <a:cxnLst/>
            <a:rect l="l" t="t" r="r" b="b"/>
            <a:pathLst>
              <a:path w="16958852" h="4209473">
                <a:moveTo>
                  <a:pt x="0" y="0"/>
                </a:moveTo>
                <a:lnTo>
                  <a:pt x="16958853" y="0"/>
                </a:lnTo>
                <a:lnTo>
                  <a:pt x="16958853" y="4209472"/>
                </a:lnTo>
                <a:lnTo>
                  <a:pt x="0" y="4209472"/>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5142" y="-233405"/>
            <a:ext cx="18086863" cy="1943735"/>
          </a:xfrm>
          <a:prstGeom prst="rect">
            <a:avLst/>
          </a:prstGeom>
        </p:spPr>
        <p:txBody>
          <a:bodyPr lIns="0" tIns="0" rIns="0" bIns="0" rtlCol="0" anchor="t">
            <a:spAutoFit/>
          </a:bodyPr>
          <a:lstStyle/>
          <a:p>
            <a:pPr algn="ctr">
              <a:lnSpc>
                <a:spcPts val="7840"/>
              </a:lnSpc>
            </a:pPr>
            <a:r>
              <a:rPr lang="en-US" sz="5600">
                <a:solidFill>
                  <a:srgbClr val="FFFFFF"/>
                </a:solidFill>
                <a:latin typeface="Cabin Bold"/>
              </a:rPr>
              <a:t>Attribute Discrimination cho thấy sự ảnh hưởng của các thuộc tính tới việc bị đột quỵ</a:t>
            </a:r>
          </a:p>
        </p:txBody>
      </p:sp>
      <p:sp>
        <p:nvSpPr>
          <p:cNvPr id="5" name="TextBox 5"/>
          <p:cNvSpPr txBox="1"/>
          <p:nvPr/>
        </p:nvSpPr>
        <p:spPr>
          <a:xfrm>
            <a:off x="8891" y="1933667"/>
            <a:ext cx="18081720" cy="2934335"/>
          </a:xfrm>
          <a:prstGeom prst="rect">
            <a:avLst/>
          </a:prstGeom>
        </p:spPr>
        <p:txBody>
          <a:bodyPr lIns="0" tIns="0" rIns="0" bIns="0" rtlCol="0" anchor="t">
            <a:spAutoFit/>
          </a:bodyPr>
          <a:lstStyle/>
          <a:p>
            <a:pPr algn="ctr">
              <a:lnSpc>
                <a:spcPts val="7840"/>
              </a:lnSpc>
            </a:pPr>
            <a:r>
              <a:rPr lang="en-US" sz="5600">
                <a:solidFill>
                  <a:srgbClr val="FFFFFF"/>
                </a:solidFill>
                <a:latin typeface="Cabin"/>
              </a:rPr>
              <a:t>Những người không có các bệnh về tim mạch có tỉ lệ bị đột quỵ cao hơn những người có các bệnh về tim mạch</a:t>
            </a:r>
          </a:p>
          <a:p>
            <a:pPr algn="ctr">
              <a:lnSpc>
                <a:spcPts val="7840"/>
              </a:lnSpc>
              <a:spcBef>
                <a:spcPct val="0"/>
              </a:spcBef>
            </a:pPr>
            <a:endParaRPr lang="en-US" sz="5600">
              <a:solidFill>
                <a:srgbClr val="FFFFFF"/>
              </a:solidFill>
              <a:latin typeface="Cabi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860894" y="0"/>
            <a:ext cx="9427106" cy="10287000"/>
            <a:chOff x="0" y="0"/>
            <a:chExt cx="2482859" cy="2709333"/>
          </a:xfrm>
        </p:grpSpPr>
        <p:sp>
          <p:nvSpPr>
            <p:cNvPr id="3" name="Freeform 3"/>
            <p:cNvSpPr/>
            <p:nvPr/>
          </p:nvSpPr>
          <p:spPr>
            <a:xfrm>
              <a:off x="0" y="0"/>
              <a:ext cx="2482859" cy="2709333"/>
            </a:xfrm>
            <a:custGeom>
              <a:avLst/>
              <a:gdLst/>
              <a:ahLst/>
              <a:cxnLst/>
              <a:rect l="l" t="t" r="r" b="b"/>
              <a:pathLst>
                <a:path w="2482859" h="2709333">
                  <a:moveTo>
                    <a:pt x="0" y="0"/>
                  </a:moveTo>
                  <a:lnTo>
                    <a:pt x="2482859" y="0"/>
                  </a:lnTo>
                  <a:lnTo>
                    <a:pt x="2482859" y="2709333"/>
                  </a:lnTo>
                  <a:lnTo>
                    <a:pt x="0" y="2709333"/>
                  </a:lnTo>
                  <a:close/>
                </a:path>
              </a:pathLst>
            </a:custGeom>
            <a:solidFill>
              <a:srgbClr val="5034C4"/>
            </a:solidFill>
          </p:spPr>
          <p:txBody>
            <a:bodyPr/>
            <a:lstStyle/>
            <a:p>
              <a:endParaRPr lang="en-US"/>
            </a:p>
          </p:txBody>
        </p:sp>
        <p:sp>
          <p:nvSpPr>
            <p:cNvPr id="4" name="TextBox 4"/>
            <p:cNvSpPr txBox="1"/>
            <p:nvPr/>
          </p:nvSpPr>
          <p:spPr>
            <a:xfrm>
              <a:off x="0" y="-38100"/>
              <a:ext cx="2482859" cy="2747433"/>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1028700" y="6432985"/>
            <a:ext cx="246171" cy="246171"/>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txBody>
            <a:bodyPr/>
            <a:lstStyle/>
            <a:p>
              <a:endParaRPr lang="en-US"/>
            </a:p>
          </p:txBody>
        </p:sp>
      </p:grpSp>
      <p:grpSp>
        <p:nvGrpSpPr>
          <p:cNvPr id="7" name="Group 7"/>
          <p:cNvGrpSpPr/>
          <p:nvPr/>
        </p:nvGrpSpPr>
        <p:grpSpPr>
          <a:xfrm>
            <a:off x="1028700" y="7857230"/>
            <a:ext cx="246171" cy="246171"/>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txBody>
            <a:bodyPr/>
            <a:lstStyle/>
            <a:p>
              <a:endParaRPr lang="en-US"/>
            </a:p>
          </p:txBody>
        </p:sp>
      </p:grpSp>
      <p:sp>
        <p:nvSpPr>
          <p:cNvPr id="9" name="Freeform 9"/>
          <p:cNvSpPr/>
          <p:nvPr/>
        </p:nvSpPr>
        <p:spPr>
          <a:xfrm>
            <a:off x="171768" y="3002768"/>
            <a:ext cx="8401638" cy="4281463"/>
          </a:xfrm>
          <a:custGeom>
            <a:avLst/>
            <a:gdLst/>
            <a:ahLst/>
            <a:cxnLst/>
            <a:rect l="l" t="t" r="r" b="b"/>
            <a:pathLst>
              <a:path w="8401638" h="4281463">
                <a:moveTo>
                  <a:pt x="0" y="0"/>
                </a:moveTo>
                <a:lnTo>
                  <a:pt x="8401638" y="0"/>
                </a:lnTo>
                <a:lnTo>
                  <a:pt x="8401638" y="4281464"/>
                </a:lnTo>
                <a:lnTo>
                  <a:pt x="0" y="4281464"/>
                </a:lnTo>
                <a:lnTo>
                  <a:pt x="0" y="0"/>
                </a:lnTo>
                <a:close/>
              </a:path>
            </a:pathLst>
          </a:custGeom>
          <a:blipFill>
            <a:blip r:embed="rId2"/>
            <a:stretch>
              <a:fillRect/>
            </a:stretch>
          </a:blipFill>
        </p:spPr>
        <p:txBody>
          <a:bodyPr/>
          <a:lstStyle/>
          <a:p>
            <a:endParaRPr lang="en-US"/>
          </a:p>
        </p:txBody>
      </p:sp>
      <p:sp>
        <p:nvSpPr>
          <p:cNvPr id="10" name="Freeform 10"/>
          <p:cNvSpPr/>
          <p:nvPr/>
        </p:nvSpPr>
        <p:spPr>
          <a:xfrm>
            <a:off x="9144000" y="343647"/>
            <a:ext cx="8860894" cy="1964308"/>
          </a:xfrm>
          <a:custGeom>
            <a:avLst/>
            <a:gdLst/>
            <a:ahLst/>
            <a:cxnLst/>
            <a:rect l="l" t="t" r="r" b="b"/>
            <a:pathLst>
              <a:path w="8860894" h="1964308">
                <a:moveTo>
                  <a:pt x="0" y="0"/>
                </a:moveTo>
                <a:lnTo>
                  <a:pt x="8860894" y="0"/>
                </a:lnTo>
                <a:lnTo>
                  <a:pt x="8860894" y="1964308"/>
                </a:lnTo>
                <a:lnTo>
                  <a:pt x="0" y="1964308"/>
                </a:lnTo>
                <a:lnTo>
                  <a:pt x="0" y="0"/>
                </a:lnTo>
                <a:close/>
              </a:path>
            </a:pathLst>
          </a:custGeom>
          <a:blipFill>
            <a:blip r:embed="rId3"/>
            <a:stretch>
              <a:fillRect/>
            </a:stretch>
          </a:blipFill>
        </p:spPr>
        <p:txBody>
          <a:bodyPr/>
          <a:lstStyle/>
          <a:p>
            <a:endParaRPr lang="en-US"/>
          </a:p>
        </p:txBody>
      </p:sp>
      <p:sp>
        <p:nvSpPr>
          <p:cNvPr id="11" name="Freeform 11"/>
          <p:cNvSpPr/>
          <p:nvPr/>
        </p:nvSpPr>
        <p:spPr>
          <a:xfrm>
            <a:off x="9144000" y="2775131"/>
            <a:ext cx="8860894" cy="3276035"/>
          </a:xfrm>
          <a:custGeom>
            <a:avLst/>
            <a:gdLst/>
            <a:ahLst/>
            <a:cxnLst/>
            <a:rect l="l" t="t" r="r" b="b"/>
            <a:pathLst>
              <a:path w="8860894" h="3276035">
                <a:moveTo>
                  <a:pt x="0" y="0"/>
                </a:moveTo>
                <a:lnTo>
                  <a:pt x="8860894" y="0"/>
                </a:lnTo>
                <a:lnTo>
                  <a:pt x="8860894" y="3276035"/>
                </a:lnTo>
                <a:lnTo>
                  <a:pt x="0" y="3276035"/>
                </a:lnTo>
                <a:lnTo>
                  <a:pt x="0" y="0"/>
                </a:lnTo>
                <a:close/>
              </a:path>
            </a:pathLst>
          </a:custGeom>
          <a:blipFill>
            <a:blip r:embed="rId4"/>
            <a:stretch>
              <a:fillRect/>
            </a:stretch>
          </a:blipFill>
        </p:spPr>
        <p:txBody>
          <a:bodyPr/>
          <a:lstStyle/>
          <a:p>
            <a:endParaRPr lang="en-US"/>
          </a:p>
        </p:txBody>
      </p:sp>
      <p:sp>
        <p:nvSpPr>
          <p:cNvPr id="12" name="Freeform 12"/>
          <p:cNvSpPr/>
          <p:nvPr/>
        </p:nvSpPr>
        <p:spPr>
          <a:xfrm>
            <a:off x="9144000" y="6679156"/>
            <a:ext cx="8860894" cy="2460494"/>
          </a:xfrm>
          <a:custGeom>
            <a:avLst/>
            <a:gdLst/>
            <a:ahLst/>
            <a:cxnLst/>
            <a:rect l="l" t="t" r="r" b="b"/>
            <a:pathLst>
              <a:path w="8860894" h="2460494">
                <a:moveTo>
                  <a:pt x="0" y="0"/>
                </a:moveTo>
                <a:lnTo>
                  <a:pt x="8860894" y="0"/>
                </a:lnTo>
                <a:lnTo>
                  <a:pt x="8860894" y="2460494"/>
                </a:lnTo>
                <a:lnTo>
                  <a:pt x="0" y="2460494"/>
                </a:lnTo>
                <a:lnTo>
                  <a:pt x="0" y="0"/>
                </a:lnTo>
                <a:close/>
              </a:path>
            </a:pathLst>
          </a:custGeom>
          <a:blipFill>
            <a:blip r:embed="rId5"/>
            <a:stretch>
              <a:fillRect/>
            </a:stretch>
          </a:blipFill>
        </p:spPr>
        <p:txBody>
          <a:bodyPr/>
          <a:lstStyle/>
          <a:p>
            <a:endParaRPr lang="en-US"/>
          </a:p>
        </p:txBody>
      </p:sp>
      <p:sp>
        <p:nvSpPr>
          <p:cNvPr id="13" name="TextBox 13"/>
          <p:cNvSpPr txBox="1"/>
          <p:nvPr/>
        </p:nvSpPr>
        <p:spPr>
          <a:xfrm>
            <a:off x="836462" y="353172"/>
            <a:ext cx="7736944" cy="1647825"/>
          </a:xfrm>
          <a:prstGeom prst="rect">
            <a:avLst/>
          </a:prstGeom>
        </p:spPr>
        <p:txBody>
          <a:bodyPr lIns="0" tIns="0" rIns="0" bIns="0" rtlCol="0" anchor="t">
            <a:spAutoFit/>
          </a:bodyPr>
          <a:lstStyle/>
          <a:p>
            <a:pPr algn="l">
              <a:lnSpc>
                <a:spcPts val="6599"/>
              </a:lnSpc>
            </a:pPr>
            <a:r>
              <a:rPr lang="en-US" sz="5499">
                <a:solidFill>
                  <a:srgbClr val="5034C4"/>
                </a:solidFill>
                <a:latin typeface="Cabin Bold"/>
              </a:rPr>
              <a:t>Tạo các bảng chiều và bảng sự kiện</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9226" b="-53157"/>
            </a:stretch>
          </a:blipFill>
        </p:spPr>
        <p:txBody>
          <a:bodyPr/>
          <a:lstStyle/>
          <a:p>
            <a:endParaRPr lang="en-US"/>
          </a:p>
        </p:txBody>
      </p:sp>
      <p:sp>
        <p:nvSpPr>
          <p:cNvPr id="3" name="Freeform 3"/>
          <p:cNvSpPr/>
          <p:nvPr/>
        </p:nvSpPr>
        <p:spPr>
          <a:xfrm>
            <a:off x="1028700" y="4643571"/>
            <a:ext cx="16401286" cy="3743518"/>
          </a:xfrm>
          <a:custGeom>
            <a:avLst/>
            <a:gdLst/>
            <a:ahLst/>
            <a:cxnLst/>
            <a:rect l="l" t="t" r="r" b="b"/>
            <a:pathLst>
              <a:path w="16401286" h="3743518">
                <a:moveTo>
                  <a:pt x="0" y="0"/>
                </a:moveTo>
                <a:lnTo>
                  <a:pt x="16401286" y="0"/>
                </a:lnTo>
                <a:lnTo>
                  <a:pt x="16401286" y="3743517"/>
                </a:lnTo>
                <a:lnTo>
                  <a:pt x="0" y="3743517"/>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5142" y="-233405"/>
            <a:ext cx="18086863" cy="1943735"/>
          </a:xfrm>
          <a:prstGeom prst="rect">
            <a:avLst/>
          </a:prstGeom>
        </p:spPr>
        <p:txBody>
          <a:bodyPr lIns="0" tIns="0" rIns="0" bIns="0" rtlCol="0" anchor="t">
            <a:spAutoFit/>
          </a:bodyPr>
          <a:lstStyle/>
          <a:p>
            <a:pPr algn="ctr">
              <a:lnSpc>
                <a:spcPts val="7840"/>
              </a:lnSpc>
            </a:pPr>
            <a:r>
              <a:rPr lang="en-US" sz="5600">
                <a:solidFill>
                  <a:srgbClr val="FFFFFF"/>
                </a:solidFill>
                <a:latin typeface="Cabin Bold"/>
              </a:rPr>
              <a:t>Attribute Discrimination cho thấy sự ảnh hưởng của các thuộc tính tới việc bị đột quỵ</a:t>
            </a:r>
          </a:p>
        </p:txBody>
      </p:sp>
      <p:sp>
        <p:nvSpPr>
          <p:cNvPr id="5" name="TextBox 5"/>
          <p:cNvSpPr txBox="1"/>
          <p:nvPr/>
        </p:nvSpPr>
        <p:spPr>
          <a:xfrm>
            <a:off x="8891" y="1933667"/>
            <a:ext cx="18081720" cy="2934335"/>
          </a:xfrm>
          <a:prstGeom prst="rect">
            <a:avLst/>
          </a:prstGeom>
        </p:spPr>
        <p:txBody>
          <a:bodyPr lIns="0" tIns="0" rIns="0" bIns="0" rtlCol="0" anchor="t">
            <a:spAutoFit/>
          </a:bodyPr>
          <a:lstStyle/>
          <a:p>
            <a:pPr algn="ctr">
              <a:lnSpc>
                <a:spcPts val="7840"/>
              </a:lnSpc>
            </a:pPr>
            <a:r>
              <a:rPr lang="en-US" sz="5600">
                <a:solidFill>
                  <a:srgbClr val="FFFFFF"/>
                </a:solidFill>
                <a:latin typeface="Cabin"/>
              </a:rPr>
              <a:t>Những người bị tăng huyết áp có tỉ lệ bị đột quỵ thấp hơn những người không bị tăng huyết áp</a:t>
            </a:r>
          </a:p>
          <a:p>
            <a:pPr algn="ctr">
              <a:lnSpc>
                <a:spcPts val="7840"/>
              </a:lnSpc>
              <a:spcBef>
                <a:spcPct val="0"/>
              </a:spcBef>
            </a:pPr>
            <a:endParaRPr lang="en-US" sz="5600">
              <a:solidFill>
                <a:srgbClr val="FFFFFF"/>
              </a:solidFill>
              <a:latin typeface="Cabin"/>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sp>
        <p:nvSpPr>
          <p:cNvPr id="2" name="TextBox 2"/>
          <p:cNvSpPr txBox="1"/>
          <p:nvPr/>
        </p:nvSpPr>
        <p:spPr>
          <a:xfrm>
            <a:off x="0" y="4614545"/>
            <a:ext cx="18288000" cy="1943735"/>
          </a:xfrm>
          <a:prstGeom prst="rect">
            <a:avLst/>
          </a:prstGeom>
        </p:spPr>
        <p:txBody>
          <a:bodyPr lIns="0" tIns="0" rIns="0" bIns="0" rtlCol="0" anchor="t">
            <a:spAutoFit/>
          </a:bodyPr>
          <a:lstStyle/>
          <a:p>
            <a:pPr algn="ctr">
              <a:lnSpc>
                <a:spcPts val="7840"/>
              </a:lnSpc>
              <a:spcBef>
                <a:spcPct val="0"/>
              </a:spcBef>
            </a:pPr>
            <a:r>
              <a:rPr lang="en-US" sz="5600">
                <a:solidFill>
                  <a:srgbClr val="FFFFFF"/>
                </a:solidFill>
                <a:latin typeface="Cabin Bold"/>
              </a:rPr>
              <a:t>Đánh giá độ chính xác của các mô hình thuật toán bằng Mining Accuracy Chart</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9226" b="-53157"/>
            </a:stretch>
          </a:blipFill>
        </p:spPr>
        <p:txBody>
          <a:bodyPr/>
          <a:lstStyle/>
          <a:p>
            <a:endParaRPr lang="en-US"/>
          </a:p>
        </p:txBody>
      </p:sp>
      <p:sp>
        <p:nvSpPr>
          <p:cNvPr id="3" name="Freeform 3"/>
          <p:cNvSpPr/>
          <p:nvPr/>
        </p:nvSpPr>
        <p:spPr>
          <a:xfrm>
            <a:off x="1708971" y="2686062"/>
            <a:ext cx="14870059" cy="7576545"/>
          </a:xfrm>
          <a:custGeom>
            <a:avLst/>
            <a:gdLst/>
            <a:ahLst/>
            <a:cxnLst/>
            <a:rect l="l" t="t" r="r" b="b"/>
            <a:pathLst>
              <a:path w="14870059" h="7576545">
                <a:moveTo>
                  <a:pt x="0" y="0"/>
                </a:moveTo>
                <a:lnTo>
                  <a:pt x="14870058" y="0"/>
                </a:lnTo>
                <a:lnTo>
                  <a:pt x="14870058" y="7576545"/>
                </a:lnTo>
                <a:lnTo>
                  <a:pt x="0" y="7576545"/>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00569" y="407790"/>
            <a:ext cx="18086863" cy="1943735"/>
          </a:xfrm>
          <a:prstGeom prst="rect">
            <a:avLst/>
          </a:prstGeom>
        </p:spPr>
        <p:txBody>
          <a:bodyPr lIns="0" tIns="0" rIns="0" bIns="0" rtlCol="0" anchor="t">
            <a:spAutoFit/>
          </a:bodyPr>
          <a:lstStyle/>
          <a:p>
            <a:pPr algn="ctr">
              <a:lnSpc>
                <a:spcPts val="7840"/>
              </a:lnSpc>
            </a:pPr>
            <a:r>
              <a:rPr lang="en-US" sz="5600">
                <a:solidFill>
                  <a:srgbClr val="FFFFFF"/>
                </a:solidFill>
                <a:latin typeface="Cabin Bold"/>
              </a:rPr>
              <a:t>Độ chính xác khi mining trong trường hợp bệnh nhân bị đột quỵ</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9226" b="-53157"/>
            </a:stretch>
          </a:blipFill>
        </p:spPr>
        <p:txBody>
          <a:bodyPr/>
          <a:lstStyle/>
          <a:p>
            <a:endParaRPr lang="en-US"/>
          </a:p>
        </p:txBody>
      </p:sp>
      <p:sp>
        <p:nvSpPr>
          <p:cNvPr id="3" name="TextBox 3"/>
          <p:cNvSpPr txBox="1"/>
          <p:nvPr/>
        </p:nvSpPr>
        <p:spPr>
          <a:xfrm>
            <a:off x="0" y="742327"/>
            <a:ext cx="18086863" cy="1943735"/>
          </a:xfrm>
          <a:prstGeom prst="rect">
            <a:avLst/>
          </a:prstGeom>
        </p:spPr>
        <p:txBody>
          <a:bodyPr lIns="0" tIns="0" rIns="0" bIns="0" rtlCol="0" anchor="t">
            <a:spAutoFit/>
          </a:bodyPr>
          <a:lstStyle/>
          <a:p>
            <a:pPr algn="ctr">
              <a:lnSpc>
                <a:spcPts val="7840"/>
              </a:lnSpc>
            </a:pPr>
            <a:r>
              <a:rPr lang="en-US" sz="5600">
                <a:solidFill>
                  <a:srgbClr val="FFFFFF"/>
                </a:solidFill>
                <a:latin typeface="Cabin Bold"/>
              </a:rPr>
              <a:t>Độ chính xác khi mining trong trường hợp bệnh nhân bị đột quỵ</a:t>
            </a:r>
          </a:p>
        </p:txBody>
      </p:sp>
      <p:sp>
        <p:nvSpPr>
          <p:cNvPr id="4" name="TextBox 4"/>
          <p:cNvSpPr txBox="1"/>
          <p:nvPr/>
        </p:nvSpPr>
        <p:spPr>
          <a:xfrm>
            <a:off x="1697335" y="2796658"/>
            <a:ext cx="16389528" cy="6169025"/>
          </a:xfrm>
          <a:prstGeom prst="rect">
            <a:avLst/>
          </a:prstGeom>
        </p:spPr>
        <p:txBody>
          <a:bodyPr lIns="0" tIns="0" rIns="0" bIns="0" rtlCol="0" anchor="t">
            <a:spAutoFit/>
          </a:bodyPr>
          <a:lstStyle/>
          <a:p>
            <a:pPr algn="l">
              <a:lnSpc>
                <a:spcPts val="7000"/>
              </a:lnSpc>
            </a:pPr>
            <a:r>
              <a:rPr lang="en-US" sz="5000">
                <a:solidFill>
                  <a:srgbClr val="F0F5FC"/>
                </a:solidFill>
                <a:latin typeface="Cabin Bold"/>
              </a:rPr>
              <a:t>+  Decision Trees: 0.78</a:t>
            </a:r>
          </a:p>
          <a:p>
            <a:pPr algn="l">
              <a:lnSpc>
                <a:spcPts val="7000"/>
              </a:lnSpc>
            </a:pPr>
            <a:r>
              <a:rPr lang="en-US" sz="5000">
                <a:solidFill>
                  <a:srgbClr val="F0F5FC"/>
                </a:solidFill>
                <a:latin typeface="Cabin Bold"/>
              </a:rPr>
              <a:t>+  Clustering: 0.79</a:t>
            </a:r>
          </a:p>
          <a:p>
            <a:pPr algn="l">
              <a:lnSpc>
                <a:spcPts val="7000"/>
              </a:lnSpc>
            </a:pPr>
            <a:r>
              <a:rPr lang="en-US" sz="5000">
                <a:solidFill>
                  <a:srgbClr val="F0F5FC"/>
                </a:solidFill>
                <a:latin typeface="Cabin Bold"/>
              </a:rPr>
              <a:t>+  Naïve Bayes: 0.76</a:t>
            </a:r>
          </a:p>
          <a:p>
            <a:pPr algn="l">
              <a:lnSpc>
                <a:spcPts val="7000"/>
              </a:lnSpc>
            </a:pPr>
            <a:r>
              <a:rPr lang="en-US" sz="5000">
                <a:solidFill>
                  <a:srgbClr val="000000"/>
                </a:solidFill>
                <a:latin typeface="Cabin"/>
              </a:rPr>
              <a:t> </a:t>
            </a:r>
            <a:r>
              <a:rPr lang="en-US" sz="5000">
                <a:solidFill>
                  <a:srgbClr val="FFFFFF"/>
                </a:solidFill>
                <a:latin typeface="Cabin"/>
              </a:rPr>
              <a:t>==&gt; Để đánh giá xem có bị đột quỵ hay không thì nên sử dụng thuật toán cây quyết định (Decision Trees) để đạt được độ chính xác cao nhất.</a:t>
            </a:r>
          </a:p>
          <a:p>
            <a:pPr algn="l">
              <a:lnSpc>
                <a:spcPts val="7000"/>
              </a:lnSpc>
              <a:spcBef>
                <a:spcPct val="0"/>
              </a:spcBef>
            </a:pPr>
            <a:endParaRPr lang="en-US" sz="5000">
              <a:solidFill>
                <a:srgbClr val="FFFFFF"/>
              </a:solidFill>
              <a:latin typeface="Cabin"/>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9226" b="-53157"/>
            </a:stretch>
          </a:blipFill>
        </p:spPr>
        <p:txBody>
          <a:bodyPr/>
          <a:lstStyle/>
          <a:p>
            <a:endParaRPr lang="en-US"/>
          </a:p>
        </p:txBody>
      </p:sp>
      <p:sp>
        <p:nvSpPr>
          <p:cNvPr id="3" name="Freeform 3"/>
          <p:cNvSpPr/>
          <p:nvPr/>
        </p:nvSpPr>
        <p:spPr>
          <a:xfrm>
            <a:off x="2032310" y="2351525"/>
            <a:ext cx="14673085" cy="7607464"/>
          </a:xfrm>
          <a:custGeom>
            <a:avLst/>
            <a:gdLst/>
            <a:ahLst/>
            <a:cxnLst/>
            <a:rect l="l" t="t" r="r" b="b"/>
            <a:pathLst>
              <a:path w="14673085" h="7607464">
                <a:moveTo>
                  <a:pt x="0" y="0"/>
                </a:moveTo>
                <a:lnTo>
                  <a:pt x="14673085" y="0"/>
                </a:lnTo>
                <a:lnTo>
                  <a:pt x="14673085" y="7607464"/>
                </a:lnTo>
                <a:lnTo>
                  <a:pt x="0" y="7607464"/>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00569" y="407790"/>
            <a:ext cx="18086863" cy="1943735"/>
          </a:xfrm>
          <a:prstGeom prst="rect">
            <a:avLst/>
          </a:prstGeom>
        </p:spPr>
        <p:txBody>
          <a:bodyPr lIns="0" tIns="0" rIns="0" bIns="0" rtlCol="0" anchor="t">
            <a:spAutoFit/>
          </a:bodyPr>
          <a:lstStyle/>
          <a:p>
            <a:pPr algn="ctr">
              <a:lnSpc>
                <a:spcPts val="7840"/>
              </a:lnSpc>
            </a:pPr>
            <a:r>
              <a:rPr lang="en-US" sz="5600">
                <a:solidFill>
                  <a:srgbClr val="FFFFFF"/>
                </a:solidFill>
                <a:latin typeface="Cabin Bold"/>
              </a:rPr>
              <a:t>Độ chính xác khi mining trong trường hợp bệnh nhân không  bị đột quỵ</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9226" b="-53157"/>
            </a:stretch>
          </a:blipFill>
        </p:spPr>
        <p:txBody>
          <a:bodyPr/>
          <a:lstStyle/>
          <a:p>
            <a:endParaRPr lang="en-US"/>
          </a:p>
        </p:txBody>
      </p:sp>
      <p:sp>
        <p:nvSpPr>
          <p:cNvPr id="3" name="TextBox 3"/>
          <p:cNvSpPr txBox="1"/>
          <p:nvPr/>
        </p:nvSpPr>
        <p:spPr>
          <a:xfrm>
            <a:off x="0" y="742327"/>
            <a:ext cx="18086863" cy="1943735"/>
          </a:xfrm>
          <a:prstGeom prst="rect">
            <a:avLst/>
          </a:prstGeom>
        </p:spPr>
        <p:txBody>
          <a:bodyPr lIns="0" tIns="0" rIns="0" bIns="0" rtlCol="0" anchor="t">
            <a:spAutoFit/>
          </a:bodyPr>
          <a:lstStyle/>
          <a:p>
            <a:pPr algn="ctr">
              <a:lnSpc>
                <a:spcPts val="7840"/>
              </a:lnSpc>
            </a:pPr>
            <a:r>
              <a:rPr lang="en-US" sz="5600">
                <a:solidFill>
                  <a:srgbClr val="FFFFFF"/>
                </a:solidFill>
                <a:latin typeface="Cabin Bold"/>
              </a:rPr>
              <a:t>Độ chính xác khi mining trong trường hợp bệnh nhân bị đột quỵ</a:t>
            </a:r>
          </a:p>
        </p:txBody>
      </p:sp>
      <p:sp>
        <p:nvSpPr>
          <p:cNvPr id="4" name="TextBox 4"/>
          <p:cNvSpPr txBox="1"/>
          <p:nvPr/>
        </p:nvSpPr>
        <p:spPr>
          <a:xfrm>
            <a:off x="1697335" y="2796658"/>
            <a:ext cx="16389528" cy="6169025"/>
          </a:xfrm>
          <a:prstGeom prst="rect">
            <a:avLst/>
          </a:prstGeom>
        </p:spPr>
        <p:txBody>
          <a:bodyPr lIns="0" tIns="0" rIns="0" bIns="0" rtlCol="0" anchor="t">
            <a:spAutoFit/>
          </a:bodyPr>
          <a:lstStyle/>
          <a:p>
            <a:pPr algn="l">
              <a:lnSpc>
                <a:spcPts val="7000"/>
              </a:lnSpc>
            </a:pPr>
            <a:r>
              <a:rPr lang="en-US" sz="5000">
                <a:solidFill>
                  <a:srgbClr val="F0F5FC"/>
                </a:solidFill>
                <a:latin typeface="Cabin Bold"/>
              </a:rPr>
              <a:t>+  Decision Trees: 0.98</a:t>
            </a:r>
          </a:p>
          <a:p>
            <a:pPr algn="l">
              <a:lnSpc>
                <a:spcPts val="7000"/>
              </a:lnSpc>
            </a:pPr>
            <a:r>
              <a:rPr lang="en-US" sz="5000">
                <a:solidFill>
                  <a:srgbClr val="F0F5FC"/>
                </a:solidFill>
                <a:latin typeface="Cabin Bold"/>
              </a:rPr>
              <a:t>+  Clustering: 0.98</a:t>
            </a:r>
          </a:p>
          <a:p>
            <a:pPr algn="l">
              <a:lnSpc>
                <a:spcPts val="7000"/>
              </a:lnSpc>
            </a:pPr>
            <a:r>
              <a:rPr lang="en-US" sz="5000">
                <a:solidFill>
                  <a:srgbClr val="F0F5FC"/>
                </a:solidFill>
                <a:latin typeface="Cabin Bold"/>
              </a:rPr>
              <a:t>+  Naïve Bayes: 0.98</a:t>
            </a:r>
          </a:p>
          <a:p>
            <a:pPr algn="l">
              <a:lnSpc>
                <a:spcPts val="7000"/>
              </a:lnSpc>
            </a:pPr>
            <a:r>
              <a:rPr lang="en-US" sz="5000">
                <a:solidFill>
                  <a:srgbClr val="000000"/>
                </a:solidFill>
                <a:latin typeface="Cabin"/>
              </a:rPr>
              <a:t> </a:t>
            </a:r>
            <a:r>
              <a:rPr lang="en-US" sz="5000">
                <a:solidFill>
                  <a:srgbClr val="FFFFFF"/>
                </a:solidFill>
                <a:latin typeface="Cabin"/>
              </a:rPr>
              <a:t>==&gt; Đối với các trường hợp dự đoán không bị đột quỵ thì 3 thuật toán cho độ chính xác tương đương nhau</a:t>
            </a:r>
          </a:p>
          <a:p>
            <a:pPr algn="l">
              <a:lnSpc>
                <a:spcPts val="7000"/>
              </a:lnSpc>
            </a:pPr>
            <a:endParaRPr lang="en-US" sz="5000">
              <a:solidFill>
                <a:srgbClr val="FFFFFF"/>
              </a:solidFill>
              <a:latin typeface="Cabin"/>
            </a:endParaRPr>
          </a:p>
          <a:p>
            <a:pPr algn="l">
              <a:lnSpc>
                <a:spcPts val="7000"/>
              </a:lnSpc>
              <a:spcBef>
                <a:spcPct val="0"/>
              </a:spcBef>
            </a:pPr>
            <a:endParaRPr lang="en-US" sz="5000">
              <a:solidFill>
                <a:srgbClr val="FFFFFF"/>
              </a:solidFill>
              <a:latin typeface="Cabin"/>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7408585">
            <a:off x="4499355" y="-533795"/>
            <a:ext cx="9289290" cy="10369815"/>
          </a:xfrm>
          <a:prstGeom prst="rect">
            <a:avLst/>
          </a:prstGeom>
        </p:spPr>
      </p:pic>
      <p:grpSp>
        <p:nvGrpSpPr>
          <p:cNvPr id="3" name="Group 3"/>
          <p:cNvGrpSpPr/>
          <p:nvPr/>
        </p:nvGrpSpPr>
        <p:grpSpPr>
          <a:xfrm>
            <a:off x="4421807" y="4060287"/>
            <a:ext cx="9444385" cy="2166426"/>
            <a:chOff x="0" y="0"/>
            <a:chExt cx="12592514" cy="2888569"/>
          </a:xfrm>
        </p:grpSpPr>
        <p:sp>
          <p:nvSpPr>
            <p:cNvPr id="4" name="TextBox 4"/>
            <p:cNvSpPr txBox="1"/>
            <p:nvPr/>
          </p:nvSpPr>
          <p:spPr>
            <a:xfrm>
              <a:off x="0" y="-4233"/>
              <a:ext cx="12592514" cy="1828800"/>
            </a:xfrm>
            <a:prstGeom prst="rect">
              <a:avLst/>
            </a:prstGeom>
          </p:spPr>
          <p:txBody>
            <a:bodyPr lIns="0" tIns="0" rIns="0" bIns="0" rtlCol="0" anchor="t">
              <a:spAutoFit/>
            </a:bodyPr>
            <a:lstStyle/>
            <a:p>
              <a:pPr algn="ctr">
                <a:lnSpc>
                  <a:spcPts val="10800"/>
                </a:lnSpc>
              </a:pPr>
              <a:r>
                <a:rPr lang="en-US" sz="9000">
                  <a:solidFill>
                    <a:srgbClr val="000000"/>
                  </a:solidFill>
                  <a:latin typeface="Baloo"/>
                </a:rPr>
                <a:t>Xin cảm ơn!</a:t>
              </a:r>
            </a:p>
          </p:txBody>
        </p:sp>
        <p:sp>
          <p:nvSpPr>
            <p:cNvPr id="5" name="TextBox 5"/>
            <p:cNvSpPr txBox="1"/>
            <p:nvPr/>
          </p:nvSpPr>
          <p:spPr>
            <a:xfrm>
              <a:off x="0" y="2191127"/>
              <a:ext cx="12592514" cy="663575"/>
            </a:xfrm>
            <a:prstGeom prst="rect">
              <a:avLst/>
            </a:prstGeom>
          </p:spPr>
          <p:txBody>
            <a:bodyPr lIns="0" tIns="0" rIns="0" bIns="0" rtlCol="0" anchor="t">
              <a:spAutoFit/>
            </a:bodyPr>
            <a:lstStyle/>
            <a:p>
              <a:pPr algn="ctr">
                <a:lnSpc>
                  <a:spcPts val="4062"/>
                </a:lnSpc>
              </a:pPr>
              <a:r>
                <a:rPr lang="en-US" sz="3125">
                  <a:solidFill>
                    <a:srgbClr val="000000"/>
                  </a:solidFill>
                  <a:latin typeface="Clear Sans"/>
                </a:rPr>
                <a:t>Các bạn có bất kỳ câu hỏi nào cho chúng tôi không?</a:t>
              </a:r>
            </a:p>
          </p:txBody>
        </p:sp>
      </p:grpSp>
      <p:pic>
        <p:nvPicPr>
          <p:cNvPr id="6" name="Picture 6"/>
          <p:cNvPicPr>
            <a:picLocks noChangeAspect="1"/>
          </p:cNvPicPr>
          <p:nvPr/>
        </p:nvPicPr>
        <p:blipFill>
          <a:blip r:embed="rId3"/>
          <a:srcRect l="62989" t="67035"/>
          <a:stretch>
            <a:fillRect/>
          </a:stretch>
        </p:blipFill>
        <p:spPr>
          <a:xfrm rot="5400000">
            <a:off x="-202103" y="6179918"/>
            <a:ext cx="4312936" cy="3841377"/>
          </a:xfrm>
          <a:prstGeom prst="rect">
            <a:avLst/>
          </a:prstGeom>
        </p:spPr>
      </p:pic>
      <p:pic>
        <p:nvPicPr>
          <p:cNvPr id="7" name="Picture 7"/>
          <p:cNvPicPr>
            <a:picLocks noChangeAspect="1"/>
          </p:cNvPicPr>
          <p:nvPr/>
        </p:nvPicPr>
        <p:blipFill>
          <a:blip r:embed="rId4"/>
          <a:srcRect/>
          <a:stretch>
            <a:fillRect/>
          </a:stretch>
        </p:blipFill>
        <p:spPr>
          <a:xfrm>
            <a:off x="11640279" y="-4239083"/>
            <a:ext cx="8152651" cy="847816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240375" y="0"/>
            <a:ext cx="47625" cy="10287000"/>
            <a:chOff x="0" y="0"/>
            <a:chExt cx="12543" cy="2709333"/>
          </a:xfrm>
        </p:grpSpPr>
        <p:sp>
          <p:nvSpPr>
            <p:cNvPr id="3" name="Freeform 3"/>
            <p:cNvSpPr/>
            <p:nvPr/>
          </p:nvSpPr>
          <p:spPr>
            <a:xfrm>
              <a:off x="0" y="0"/>
              <a:ext cx="12543" cy="2709333"/>
            </a:xfrm>
            <a:custGeom>
              <a:avLst/>
              <a:gdLst/>
              <a:ahLst/>
              <a:cxnLst/>
              <a:rect l="l" t="t" r="r" b="b"/>
              <a:pathLst>
                <a:path w="12543" h="2709333">
                  <a:moveTo>
                    <a:pt x="0" y="0"/>
                  </a:moveTo>
                  <a:lnTo>
                    <a:pt x="12543" y="0"/>
                  </a:lnTo>
                  <a:lnTo>
                    <a:pt x="12543" y="2709333"/>
                  </a:lnTo>
                  <a:lnTo>
                    <a:pt x="0" y="2709333"/>
                  </a:lnTo>
                  <a:close/>
                </a:path>
              </a:pathLst>
            </a:custGeom>
            <a:solidFill>
              <a:srgbClr val="5034C4"/>
            </a:solidFill>
          </p:spPr>
          <p:txBody>
            <a:bodyPr/>
            <a:lstStyle/>
            <a:p>
              <a:endParaRPr lang="en-US"/>
            </a:p>
          </p:txBody>
        </p:sp>
        <p:sp>
          <p:nvSpPr>
            <p:cNvPr id="4" name="TextBox 4"/>
            <p:cNvSpPr txBox="1"/>
            <p:nvPr/>
          </p:nvSpPr>
          <p:spPr>
            <a:xfrm>
              <a:off x="0" y="-38100"/>
              <a:ext cx="12543" cy="2747433"/>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1028700" y="6432985"/>
            <a:ext cx="246171" cy="246171"/>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txBody>
            <a:bodyPr/>
            <a:lstStyle/>
            <a:p>
              <a:endParaRPr lang="en-US"/>
            </a:p>
          </p:txBody>
        </p:sp>
      </p:grpSp>
      <p:grpSp>
        <p:nvGrpSpPr>
          <p:cNvPr id="7" name="Group 7"/>
          <p:cNvGrpSpPr/>
          <p:nvPr/>
        </p:nvGrpSpPr>
        <p:grpSpPr>
          <a:xfrm>
            <a:off x="1028700" y="7857230"/>
            <a:ext cx="246171" cy="246171"/>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txBody>
            <a:bodyPr/>
            <a:lstStyle/>
            <a:p>
              <a:endParaRPr lang="en-US"/>
            </a:p>
          </p:txBody>
        </p:sp>
      </p:grpSp>
      <p:sp>
        <p:nvSpPr>
          <p:cNvPr id="9" name="Freeform 9"/>
          <p:cNvSpPr/>
          <p:nvPr/>
        </p:nvSpPr>
        <p:spPr>
          <a:xfrm>
            <a:off x="7828551" y="309009"/>
            <a:ext cx="9430749" cy="9114169"/>
          </a:xfrm>
          <a:custGeom>
            <a:avLst/>
            <a:gdLst/>
            <a:ahLst/>
            <a:cxnLst/>
            <a:rect l="l" t="t" r="r" b="b"/>
            <a:pathLst>
              <a:path w="9430749" h="9114169">
                <a:moveTo>
                  <a:pt x="0" y="0"/>
                </a:moveTo>
                <a:lnTo>
                  <a:pt x="9430749" y="0"/>
                </a:lnTo>
                <a:lnTo>
                  <a:pt x="9430749" y="9114169"/>
                </a:lnTo>
                <a:lnTo>
                  <a:pt x="0" y="9114169"/>
                </a:lnTo>
                <a:lnTo>
                  <a:pt x="0" y="0"/>
                </a:lnTo>
                <a:close/>
              </a:path>
            </a:pathLst>
          </a:custGeom>
          <a:blipFill>
            <a:blip r:embed="rId2"/>
            <a:stretch>
              <a:fillRect/>
            </a:stretch>
          </a:blipFill>
        </p:spPr>
        <p:txBody>
          <a:bodyPr/>
          <a:lstStyle/>
          <a:p>
            <a:endParaRPr lang="en-US"/>
          </a:p>
        </p:txBody>
      </p:sp>
      <p:sp>
        <p:nvSpPr>
          <p:cNvPr id="10" name="TextBox 10"/>
          <p:cNvSpPr txBox="1"/>
          <p:nvPr/>
        </p:nvSpPr>
        <p:spPr>
          <a:xfrm>
            <a:off x="836462" y="353172"/>
            <a:ext cx="7736944" cy="1647825"/>
          </a:xfrm>
          <a:prstGeom prst="rect">
            <a:avLst/>
          </a:prstGeom>
        </p:spPr>
        <p:txBody>
          <a:bodyPr lIns="0" tIns="0" rIns="0" bIns="0" rtlCol="0" anchor="t">
            <a:spAutoFit/>
          </a:bodyPr>
          <a:lstStyle/>
          <a:p>
            <a:pPr algn="l">
              <a:lnSpc>
                <a:spcPts val="6599"/>
              </a:lnSpc>
            </a:pPr>
            <a:r>
              <a:rPr lang="en-US" sz="5499">
                <a:solidFill>
                  <a:srgbClr val="5034C4"/>
                </a:solidFill>
                <a:latin typeface="Cabin Bold"/>
              </a:rPr>
              <a:t>Tạo các bảng chiều và bảng sự kiện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6914997" cy="8229600"/>
            <a:chOff x="0" y="0"/>
            <a:chExt cx="1821234" cy="2167467"/>
          </a:xfrm>
        </p:grpSpPr>
        <p:sp>
          <p:nvSpPr>
            <p:cNvPr id="3" name="Freeform 3"/>
            <p:cNvSpPr/>
            <p:nvPr/>
          </p:nvSpPr>
          <p:spPr>
            <a:xfrm>
              <a:off x="0" y="0"/>
              <a:ext cx="1821234" cy="2167467"/>
            </a:xfrm>
            <a:custGeom>
              <a:avLst/>
              <a:gdLst/>
              <a:ahLst/>
              <a:cxnLst/>
              <a:rect l="l" t="t" r="r" b="b"/>
              <a:pathLst>
                <a:path w="1821234" h="2167467">
                  <a:moveTo>
                    <a:pt x="50381" y="0"/>
                  </a:moveTo>
                  <a:lnTo>
                    <a:pt x="1770853" y="0"/>
                  </a:lnTo>
                  <a:cubicBezTo>
                    <a:pt x="1784215" y="0"/>
                    <a:pt x="1797029" y="5308"/>
                    <a:pt x="1806478" y="14756"/>
                  </a:cubicBezTo>
                  <a:cubicBezTo>
                    <a:pt x="1815926" y="24205"/>
                    <a:pt x="1821234" y="37019"/>
                    <a:pt x="1821234" y="50381"/>
                  </a:cubicBezTo>
                  <a:lnTo>
                    <a:pt x="1821234" y="2117086"/>
                  </a:lnTo>
                  <a:cubicBezTo>
                    <a:pt x="1821234" y="2130447"/>
                    <a:pt x="1815926" y="2143262"/>
                    <a:pt x="1806478" y="2152710"/>
                  </a:cubicBezTo>
                  <a:cubicBezTo>
                    <a:pt x="1797029" y="2162159"/>
                    <a:pt x="1784215" y="2167467"/>
                    <a:pt x="1770853" y="2167467"/>
                  </a:cubicBezTo>
                  <a:lnTo>
                    <a:pt x="50381" y="2167467"/>
                  </a:lnTo>
                  <a:cubicBezTo>
                    <a:pt x="37019" y="2167467"/>
                    <a:pt x="24205" y="2162159"/>
                    <a:pt x="14756" y="2152710"/>
                  </a:cubicBezTo>
                  <a:cubicBezTo>
                    <a:pt x="5308" y="2143262"/>
                    <a:pt x="0" y="2130447"/>
                    <a:pt x="0" y="2117086"/>
                  </a:cubicBezTo>
                  <a:lnTo>
                    <a:pt x="0" y="50381"/>
                  </a:lnTo>
                  <a:cubicBezTo>
                    <a:pt x="0" y="37019"/>
                    <a:pt x="5308" y="24205"/>
                    <a:pt x="14756" y="14756"/>
                  </a:cubicBezTo>
                  <a:cubicBezTo>
                    <a:pt x="24205" y="5308"/>
                    <a:pt x="37019" y="0"/>
                    <a:pt x="50381" y="0"/>
                  </a:cubicBezTo>
                  <a:close/>
                </a:path>
              </a:pathLst>
            </a:custGeom>
            <a:solidFill>
              <a:srgbClr val="5034C4">
                <a:alpha val="4706"/>
              </a:srgbClr>
            </a:solidFill>
          </p:spPr>
          <p:txBody>
            <a:bodyPr/>
            <a:lstStyle/>
            <a:p>
              <a:endParaRPr lang="en-US"/>
            </a:p>
          </p:txBody>
        </p:sp>
        <p:sp>
          <p:nvSpPr>
            <p:cNvPr id="4" name="TextBox 4"/>
            <p:cNvSpPr txBox="1"/>
            <p:nvPr/>
          </p:nvSpPr>
          <p:spPr>
            <a:xfrm>
              <a:off x="0" y="-38100"/>
              <a:ext cx="1821234" cy="2205567"/>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3175491" y="1260954"/>
            <a:ext cx="15602780" cy="13027321"/>
          </a:xfrm>
          <a:custGeom>
            <a:avLst/>
            <a:gdLst/>
            <a:ahLst/>
            <a:cxnLst/>
            <a:rect l="l" t="t" r="r" b="b"/>
            <a:pathLst>
              <a:path w="15602780" h="13027321">
                <a:moveTo>
                  <a:pt x="0" y="0"/>
                </a:moveTo>
                <a:lnTo>
                  <a:pt x="15602780" y="0"/>
                </a:lnTo>
                <a:lnTo>
                  <a:pt x="15602780" y="13027321"/>
                </a:lnTo>
                <a:lnTo>
                  <a:pt x="0" y="13027321"/>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876061" y="123825"/>
            <a:ext cx="5559426" cy="1809750"/>
          </a:xfrm>
          <a:prstGeom prst="rect">
            <a:avLst/>
          </a:prstGeom>
        </p:spPr>
        <p:txBody>
          <a:bodyPr lIns="0" tIns="0" rIns="0" bIns="0" rtlCol="0" anchor="t">
            <a:spAutoFit/>
          </a:bodyPr>
          <a:lstStyle/>
          <a:p>
            <a:pPr algn="l">
              <a:lnSpc>
                <a:spcPts val="7139"/>
              </a:lnSpc>
            </a:pPr>
            <a:r>
              <a:rPr lang="en-US" sz="5949">
                <a:solidFill>
                  <a:srgbClr val="5034C4"/>
                </a:solidFill>
                <a:latin typeface="Cabin Bold"/>
              </a:rPr>
              <a:t>Tạo mới dự án SSIS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7924461" cy="8229600"/>
            <a:chOff x="0" y="0"/>
            <a:chExt cx="2087101" cy="2167467"/>
          </a:xfrm>
        </p:grpSpPr>
        <p:sp>
          <p:nvSpPr>
            <p:cNvPr id="3" name="Freeform 3"/>
            <p:cNvSpPr/>
            <p:nvPr/>
          </p:nvSpPr>
          <p:spPr>
            <a:xfrm>
              <a:off x="0" y="0"/>
              <a:ext cx="2087101" cy="2167467"/>
            </a:xfrm>
            <a:custGeom>
              <a:avLst/>
              <a:gdLst/>
              <a:ahLst/>
              <a:cxnLst/>
              <a:rect l="l" t="t" r="r" b="b"/>
              <a:pathLst>
                <a:path w="2087101" h="2167467">
                  <a:moveTo>
                    <a:pt x="43963" y="0"/>
                  </a:moveTo>
                  <a:lnTo>
                    <a:pt x="2043137" y="0"/>
                  </a:lnTo>
                  <a:cubicBezTo>
                    <a:pt x="2067418" y="0"/>
                    <a:pt x="2087101" y="19683"/>
                    <a:pt x="2087101" y="43963"/>
                  </a:cubicBezTo>
                  <a:lnTo>
                    <a:pt x="2087101" y="2123503"/>
                  </a:lnTo>
                  <a:cubicBezTo>
                    <a:pt x="2087101" y="2135163"/>
                    <a:pt x="2082469" y="2146345"/>
                    <a:pt x="2074224" y="2154590"/>
                  </a:cubicBezTo>
                  <a:cubicBezTo>
                    <a:pt x="2065980" y="2162835"/>
                    <a:pt x="2054797" y="2167467"/>
                    <a:pt x="2043137" y="2167467"/>
                  </a:cubicBezTo>
                  <a:lnTo>
                    <a:pt x="43963" y="2167467"/>
                  </a:lnTo>
                  <a:cubicBezTo>
                    <a:pt x="32304" y="2167467"/>
                    <a:pt x="21121" y="2162835"/>
                    <a:pt x="12877" y="2154590"/>
                  </a:cubicBezTo>
                  <a:cubicBezTo>
                    <a:pt x="4632" y="2146345"/>
                    <a:pt x="0" y="2135163"/>
                    <a:pt x="0" y="2123503"/>
                  </a:cubicBezTo>
                  <a:lnTo>
                    <a:pt x="0" y="43963"/>
                  </a:lnTo>
                  <a:cubicBezTo>
                    <a:pt x="0" y="32304"/>
                    <a:pt x="4632" y="21121"/>
                    <a:pt x="12877" y="12877"/>
                  </a:cubicBezTo>
                  <a:cubicBezTo>
                    <a:pt x="21121" y="4632"/>
                    <a:pt x="32304" y="0"/>
                    <a:pt x="43963" y="0"/>
                  </a:cubicBezTo>
                  <a:close/>
                </a:path>
              </a:pathLst>
            </a:custGeom>
            <a:solidFill>
              <a:srgbClr val="5034C4">
                <a:alpha val="4706"/>
              </a:srgbClr>
            </a:solidFill>
          </p:spPr>
          <p:txBody>
            <a:bodyPr/>
            <a:lstStyle/>
            <a:p>
              <a:endParaRPr lang="en-US"/>
            </a:p>
          </p:txBody>
        </p:sp>
        <p:sp>
          <p:nvSpPr>
            <p:cNvPr id="4" name="TextBox 4"/>
            <p:cNvSpPr txBox="1"/>
            <p:nvPr/>
          </p:nvSpPr>
          <p:spPr>
            <a:xfrm>
              <a:off x="0" y="-38100"/>
              <a:ext cx="2087101" cy="2205567"/>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9448208" y="968661"/>
            <a:ext cx="7612047" cy="8617411"/>
          </a:xfrm>
          <a:custGeom>
            <a:avLst/>
            <a:gdLst/>
            <a:ahLst/>
            <a:cxnLst/>
            <a:rect l="l" t="t" r="r" b="b"/>
            <a:pathLst>
              <a:path w="7612047" h="8617411">
                <a:moveTo>
                  <a:pt x="0" y="0"/>
                </a:moveTo>
                <a:lnTo>
                  <a:pt x="7612047" y="0"/>
                </a:lnTo>
                <a:lnTo>
                  <a:pt x="7612047" y="8617411"/>
                </a:lnTo>
                <a:lnTo>
                  <a:pt x="0" y="8617411"/>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1028700" y="3939886"/>
            <a:ext cx="7924461" cy="415100"/>
          </a:xfrm>
          <a:prstGeom prst="rect">
            <a:avLst/>
          </a:prstGeom>
        </p:spPr>
        <p:txBody>
          <a:bodyPr lIns="0" tIns="0" rIns="0" bIns="0" rtlCol="0" anchor="t">
            <a:spAutoFit/>
          </a:bodyPr>
          <a:lstStyle/>
          <a:p>
            <a:pPr algn="l">
              <a:lnSpc>
                <a:spcPts val="3487"/>
              </a:lnSpc>
            </a:pPr>
            <a:r>
              <a:rPr lang="en-US" sz="2490" u="sng">
                <a:solidFill>
                  <a:srgbClr val="5034C4"/>
                </a:solidFill>
                <a:latin typeface="Cabin Bold"/>
              </a:rPr>
              <a:t>THỰC HIỆN KẾT NỐI VỚI CÁC CƠ SỞ DỮ LIỆU ĐÃ TẠO</a:t>
            </a:r>
          </a:p>
        </p:txBody>
      </p:sp>
      <p:sp>
        <p:nvSpPr>
          <p:cNvPr id="7" name="TextBox 7"/>
          <p:cNvSpPr txBox="1"/>
          <p:nvPr/>
        </p:nvSpPr>
        <p:spPr>
          <a:xfrm>
            <a:off x="1028700" y="1219970"/>
            <a:ext cx="6571002" cy="2148571"/>
          </a:xfrm>
          <a:prstGeom prst="rect">
            <a:avLst/>
          </a:prstGeom>
        </p:spPr>
        <p:txBody>
          <a:bodyPr lIns="0" tIns="0" rIns="0" bIns="0" rtlCol="0" anchor="t">
            <a:spAutoFit/>
          </a:bodyPr>
          <a:lstStyle/>
          <a:p>
            <a:pPr algn="l">
              <a:lnSpc>
                <a:spcPts val="8439"/>
              </a:lnSpc>
            </a:pPr>
            <a:r>
              <a:rPr lang="en-US" sz="7032">
                <a:solidFill>
                  <a:srgbClr val="5034C4"/>
                </a:solidFill>
                <a:latin typeface="Cabin Bold"/>
              </a:rPr>
              <a:t>Tạo mới dự án SSIS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7924461" cy="8229600"/>
            <a:chOff x="0" y="0"/>
            <a:chExt cx="2087101" cy="2167467"/>
          </a:xfrm>
        </p:grpSpPr>
        <p:sp>
          <p:nvSpPr>
            <p:cNvPr id="3" name="Freeform 3"/>
            <p:cNvSpPr/>
            <p:nvPr/>
          </p:nvSpPr>
          <p:spPr>
            <a:xfrm>
              <a:off x="0" y="0"/>
              <a:ext cx="2087101" cy="2167467"/>
            </a:xfrm>
            <a:custGeom>
              <a:avLst/>
              <a:gdLst/>
              <a:ahLst/>
              <a:cxnLst/>
              <a:rect l="l" t="t" r="r" b="b"/>
              <a:pathLst>
                <a:path w="2087101" h="2167467">
                  <a:moveTo>
                    <a:pt x="43963" y="0"/>
                  </a:moveTo>
                  <a:lnTo>
                    <a:pt x="2043137" y="0"/>
                  </a:lnTo>
                  <a:cubicBezTo>
                    <a:pt x="2067418" y="0"/>
                    <a:pt x="2087101" y="19683"/>
                    <a:pt x="2087101" y="43963"/>
                  </a:cubicBezTo>
                  <a:lnTo>
                    <a:pt x="2087101" y="2123503"/>
                  </a:lnTo>
                  <a:cubicBezTo>
                    <a:pt x="2087101" y="2135163"/>
                    <a:pt x="2082469" y="2146345"/>
                    <a:pt x="2074224" y="2154590"/>
                  </a:cubicBezTo>
                  <a:cubicBezTo>
                    <a:pt x="2065980" y="2162835"/>
                    <a:pt x="2054797" y="2167467"/>
                    <a:pt x="2043137" y="2167467"/>
                  </a:cubicBezTo>
                  <a:lnTo>
                    <a:pt x="43963" y="2167467"/>
                  </a:lnTo>
                  <a:cubicBezTo>
                    <a:pt x="32304" y="2167467"/>
                    <a:pt x="21121" y="2162835"/>
                    <a:pt x="12877" y="2154590"/>
                  </a:cubicBezTo>
                  <a:cubicBezTo>
                    <a:pt x="4632" y="2146345"/>
                    <a:pt x="0" y="2135163"/>
                    <a:pt x="0" y="2123503"/>
                  </a:cubicBezTo>
                  <a:lnTo>
                    <a:pt x="0" y="43963"/>
                  </a:lnTo>
                  <a:cubicBezTo>
                    <a:pt x="0" y="32304"/>
                    <a:pt x="4632" y="21121"/>
                    <a:pt x="12877" y="12877"/>
                  </a:cubicBezTo>
                  <a:cubicBezTo>
                    <a:pt x="21121" y="4632"/>
                    <a:pt x="32304" y="0"/>
                    <a:pt x="43963" y="0"/>
                  </a:cubicBezTo>
                  <a:close/>
                </a:path>
              </a:pathLst>
            </a:custGeom>
            <a:solidFill>
              <a:srgbClr val="5034C4">
                <a:alpha val="4706"/>
              </a:srgbClr>
            </a:solidFill>
          </p:spPr>
          <p:txBody>
            <a:bodyPr/>
            <a:lstStyle/>
            <a:p>
              <a:endParaRPr lang="en-US"/>
            </a:p>
          </p:txBody>
        </p:sp>
        <p:sp>
          <p:nvSpPr>
            <p:cNvPr id="4" name="TextBox 4"/>
            <p:cNvSpPr txBox="1"/>
            <p:nvPr/>
          </p:nvSpPr>
          <p:spPr>
            <a:xfrm>
              <a:off x="0" y="-38100"/>
              <a:ext cx="2087101" cy="2205567"/>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9144000" y="692637"/>
            <a:ext cx="8859134" cy="8901726"/>
          </a:xfrm>
          <a:custGeom>
            <a:avLst/>
            <a:gdLst/>
            <a:ahLst/>
            <a:cxnLst/>
            <a:rect l="l" t="t" r="r" b="b"/>
            <a:pathLst>
              <a:path w="8859134" h="8901726">
                <a:moveTo>
                  <a:pt x="0" y="0"/>
                </a:moveTo>
                <a:lnTo>
                  <a:pt x="8859134" y="0"/>
                </a:lnTo>
                <a:lnTo>
                  <a:pt x="8859134" y="8901726"/>
                </a:lnTo>
                <a:lnTo>
                  <a:pt x="0" y="8901726"/>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1028700" y="3939886"/>
            <a:ext cx="7924461" cy="415100"/>
          </a:xfrm>
          <a:prstGeom prst="rect">
            <a:avLst/>
          </a:prstGeom>
        </p:spPr>
        <p:txBody>
          <a:bodyPr lIns="0" tIns="0" rIns="0" bIns="0" rtlCol="0" anchor="t">
            <a:spAutoFit/>
          </a:bodyPr>
          <a:lstStyle/>
          <a:p>
            <a:pPr algn="l">
              <a:lnSpc>
                <a:spcPts val="3487"/>
              </a:lnSpc>
            </a:pPr>
            <a:r>
              <a:rPr lang="en-US" sz="2490" u="sng">
                <a:solidFill>
                  <a:srgbClr val="5034C4"/>
                </a:solidFill>
                <a:latin typeface="Cabin Bold"/>
              </a:rPr>
              <a:t>THỰC HIỆN KẾT NỐI VỚI CÁC CƠ SỞ DỮ LIỆU ĐÃ TẠO</a:t>
            </a:r>
          </a:p>
        </p:txBody>
      </p:sp>
      <p:sp>
        <p:nvSpPr>
          <p:cNvPr id="7" name="TextBox 7"/>
          <p:cNvSpPr txBox="1"/>
          <p:nvPr/>
        </p:nvSpPr>
        <p:spPr>
          <a:xfrm>
            <a:off x="1028700" y="1219970"/>
            <a:ext cx="6571002" cy="2148571"/>
          </a:xfrm>
          <a:prstGeom prst="rect">
            <a:avLst/>
          </a:prstGeom>
        </p:spPr>
        <p:txBody>
          <a:bodyPr lIns="0" tIns="0" rIns="0" bIns="0" rtlCol="0" anchor="t">
            <a:spAutoFit/>
          </a:bodyPr>
          <a:lstStyle/>
          <a:p>
            <a:pPr algn="l">
              <a:lnSpc>
                <a:spcPts val="8439"/>
              </a:lnSpc>
            </a:pPr>
            <a:r>
              <a:rPr lang="en-US" sz="7032">
                <a:solidFill>
                  <a:srgbClr val="5034C4"/>
                </a:solidFill>
                <a:latin typeface="Cabin Bold"/>
              </a:rPr>
              <a:t>Tạo mới dự án SSIS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7924461" cy="8229600"/>
            <a:chOff x="0" y="0"/>
            <a:chExt cx="2087101" cy="2167467"/>
          </a:xfrm>
        </p:grpSpPr>
        <p:sp>
          <p:nvSpPr>
            <p:cNvPr id="3" name="Freeform 3"/>
            <p:cNvSpPr/>
            <p:nvPr/>
          </p:nvSpPr>
          <p:spPr>
            <a:xfrm>
              <a:off x="0" y="0"/>
              <a:ext cx="2087101" cy="2167467"/>
            </a:xfrm>
            <a:custGeom>
              <a:avLst/>
              <a:gdLst/>
              <a:ahLst/>
              <a:cxnLst/>
              <a:rect l="l" t="t" r="r" b="b"/>
              <a:pathLst>
                <a:path w="2087101" h="2167467">
                  <a:moveTo>
                    <a:pt x="43963" y="0"/>
                  </a:moveTo>
                  <a:lnTo>
                    <a:pt x="2043137" y="0"/>
                  </a:lnTo>
                  <a:cubicBezTo>
                    <a:pt x="2067418" y="0"/>
                    <a:pt x="2087101" y="19683"/>
                    <a:pt x="2087101" y="43963"/>
                  </a:cubicBezTo>
                  <a:lnTo>
                    <a:pt x="2087101" y="2123503"/>
                  </a:lnTo>
                  <a:cubicBezTo>
                    <a:pt x="2087101" y="2135163"/>
                    <a:pt x="2082469" y="2146345"/>
                    <a:pt x="2074224" y="2154590"/>
                  </a:cubicBezTo>
                  <a:cubicBezTo>
                    <a:pt x="2065980" y="2162835"/>
                    <a:pt x="2054797" y="2167467"/>
                    <a:pt x="2043137" y="2167467"/>
                  </a:cubicBezTo>
                  <a:lnTo>
                    <a:pt x="43963" y="2167467"/>
                  </a:lnTo>
                  <a:cubicBezTo>
                    <a:pt x="32304" y="2167467"/>
                    <a:pt x="21121" y="2162835"/>
                    <a:pt x="12877" y="2154590"/>
                  </a:cubicBezTo>
                  <a:cubicBezTo>
                    <a:pt x="4632" y="2146345"/>
                    <a:pt x="0" y="2135163"/>
                    <a:pt x="0" y="2123503"/>
                  </a:cubicBezTo>
                  <a:lnTo>
                    <a:pt x="0" y="43963"/>
                  </a:lnTo>
                  <a:cubicBezTo>
                    <a:pt x="0" y="32304"/>
                    <a:pt x="4632" y="21121"/>
                    <a:pt x="12877" y="12877"/>
                  </a:cubicBezTo>
                  <a:cubicBezTo>
                    <a:pt x="21121" y="4632"/>
                    <a:pt x="32304" y="0"/>
                    <a:pt x="43963" y="0"/>
                  </a:cubicBezTo>
                  <a:close/>
                </a:path>
              </a:pathLst>
            </a:custGeom>
            <a:solidFill>
              <a:srgbClr val="5034C4">
                <a:alpha val="4706"/>
              </a:srgbClr>
            </a:solidFill>
          </p:spPr>
          <p:txBody>
            <a:bodyPr/>
            <a:lstStyle/>
            <a:p>
              <a:endParaRPr lang="en-US"/>
            </a:p>
          </p:txBody>
        </p:sp>
        <p:sp>
          <p:nvSpPr>
            <p:cNvPr id="4" name="TextBox 4"/>
            <p:cNvSpPr txBox="1"/>
            <p:nvPr/>
          </p:nvSpPr>
          <p:spPr>
            <a:xfrm>
              <a:off x="0" y="-38100"/>
              <a:ext cx="2087101" cy="2205567"/>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8953161" y="1028700"/>
            <a:ext cx="8775833" cy="8424237"/>
          </a:xfrm>
          <a:custGeom>
            <a:avLst/>
            <a:gdLst/>
            <a:ahLst/>
            <a:cxnLst/>
            <a:rect l="l" t="t" r="r" b="b"/>
            <a:pathLst>
              <a:path w="8775833" h="8424237">
                <a:moveTo>
                  <a:pt x="0" y="0"/>
                </a:moveTo>
                <a:lnTo>
                  <a:pt x="8775833" y="0"/>
                </a:lnTo>
                <a:lnTo>
                  <a:pt x="8775833" y="8424237"/>
                </a:lnTo>
                <a:lnTo>
                  <a:pt x="0" y="8424237"/>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1028700" y="3939886"/>
            <a:ext cx="7924461" cy="415100"/>
          </a:xfrm>
          <a:prstGeom prst="rect">
            <a:avLst/>
          </a:prstGeom>
        </p:spPr>
        <p:txBody>
          <a:bodyPr lIns="0" tIns="0" rIns="0" bIns="0" rtlCol="0" anchor="t">
            <a:spAutoFit/>
          </a:bodyPr>
          <a:lstStyle/>
          <a:p>
            <a:pPr algn="l">
              <a:lnSpc>
                <a:spcPts val="3487"/>
              </a:lnSpc>
            </a:pPr>
            <a:r>
              <a:rPr lang="en-US" sz="2490" u="sng">
                <a:solidFill>
                  <a:srgbClr val="5034C4"/>
                </a:solidFill>
                <a:latin typeface="Cabin Bold"/>
              </a:rPr>
              <a:t>THỰC HIỆN KẾT NỐI VỚI CÁC CƠ SỞ DỮ LIỆU ĐÃ TẠO</a:t>
            </a:r>
          </a:p>
        </p:txBody>
      </p:sp>
      <p:sp>
        <p:nvSpPr>
          <p:cNvPr id="7" name="TextBox 7"/>
          <p:cNvSpPr txBox="1"/>
          <p:nvPr/>
        </p:nvSpPr>
        <p:spPr>
          <a:xfrm>
            <a:off x="1028700" y="1219970"/>
            <a:ext cx="6571002" cy="2148571"/>
          </a:xfrm>
          <a:prstGeom prst="rect">
            <a:avLst/>
          </a:prstGeom>
        </p:spPr>
        <p:txBody>
          <a:bodyPr lIns="0" tIns="0" rIns="0" bIns="0" rtlCol="0" anchor="t">
            <a:spAutoFit/>
          </a:bodyPr>
          <a:lstStyle/>
          <a:p>
            <a:pPr algn="l">
              <a:lnSpc>
                <a:spcPts val="8439"/>
              </a:lnSpc>
            </a:pPr>
            <a:r>
              <a:rPr lang="en-US" sz="7032">
                <a:solidFill>
                  <a:srgbClr val="5034C4"/>
                </a:solidFill>
                <a:latin typeface="Cabin Bold"/>
              </a:rPr>
              <a:t>Tạo mới dự án SSIS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7924461" cy="8229600"/>
            <a:chOff x="0" y="0"/>
            <a:chExt cx="2087101" cy="2167467"/>
          </a:xfrm>
        </p:grpSpPr>
        <p:sp>
          <p:nvSpPr>
            <p:cNvPr id="3" name="Freeform 3"/>
            <p:cNvSpPr/>
            <p:nvPr/>
          </p:nvSpPr>
          <p:spPr>
            <a:xfrm>
              <a:off x="0" y="0"/>
              <a:ext cx="2087101" cy="2167467"/>
            </a:xfrm>
            <a:custGeom>
              <a:avLst/>
              <a:gdLst/>
              <a:ahLst/>
              <a:cxnLst/>
              <a:rect l="l" t="t" r="r" b="b"/>
              <a:pathLst>
                <a:path w="2087101" h="2167467">
                  <a:moveTo>
                    <a:pt x="43963" y="0"/>
                  </a:moveTo>
                  <a:lnTo>
                    <a:pt x="2043137" y="0"/>
                  </a:lnTo>
                  <a:cubicBezTo>
                    <a:pt x="2067418" y="0"/>
                    <a:pt x="2087101" y="19683"/>
                    <a:pt x="2087101" y="43963"/>
                  </a:cubicBezTo>
                  <a:lnTo>
                    <a:pt x="2087101" y="2123503"/>
                  </a:lnTo>
                  <a:cubicBezTo>
                    <a:pt x="2087101" y="2135163"/>
                    <a:pt x="2082469" y="2146345"/>
                    <a:pt x="2074224" y="2154590"/>
                  </a:cubicBezTo>
                  <a:cubicBezTo>
                    <a:pt x="2065980" y="2162835"/>
                    <a:pt x="2054797" y="2167467"/>
                    <a:pt x="2043137" y="2167467"/>
                  </a:cubicBezTo>
                  <a:lnTo>
                    <a:pt x="43963" y="2167467"/>
                  </a:lnTo>
                  <a:cubicBezTo>
                    <a:pt x="32304" y="2167467"/>
                    <a:pt x="21121" y="2162835"/>
                    <a:pt x="12877" y="2154590"/>
                  </a:cubicBezTo>
                  <a:cubicBezTo>
                    <a:pt x="4632" y="2146345"/>
                    <a:pt x="0" y="2135163"/>
                    <a:pt x="0" y="2123503"/>
                  </a:cubicBezTo>
                  <a:lnTo>
                    <a:pt x="0" y="43963"/>
                  </a:lnTo>
                  <a:cubicBezTo>
                    <a:pt x="0" y="32304"/>
                    <a:pt x="4632" y="21121"/>
                    <a:pt x="12877" y="12877"/>
                  </a:cubicBezTo>
                  <a:cubicBezTo>
                    <a:pt x="21121" y="4632"/>
                    <a:pt x="32304" y="0"/>
                    <a:pt x="43963" y="0"/>
                  </a:cubicBezTo>
                  <a:close/>
                </a:path>
              </a:pathLst>
            </a:custGeom>
            <a:solidFill>
              <a:srgbClr val="5034C4">
                <a:alpha val="4706"/>
              </a:srgbClr>
            </a:solidFill>
          </p:spPr>
          <p:txBody>
            <a:bodyPr/>
            <a:lstStyle/>
            <a:p>
              <a:endParaRPr lang="en-US"/>
            </a:p>
          </p:txBody>
        </p:sp>
        <p:sp>
          <p:nvSpPr>
            <p:cNvPr id="4" name="TextBox 4"/>
            <p:cNvSpPr txBox="1"/>
            <p:nvPr/>
          </p:nvSpPr>
          <p:spPr>
            <a:xfrm>
              <a:off x="0" y="-38100"/>
              <a:ext cx="2087101" cy="2205567"/>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6600927" y="0"/>
            <a:ext cx="11687073" cy="10287000"/>
            <a:chOff x="0" y="0"/>
            <a:chExt cx="923423" cy="812800"/>
          </a:xfrm>
        </p:grpSpPr>
        <p:sp>
          <p:nvSpPr>
            <p:cNvPr id="6" name="Freeform 6"/>
            <p:cNvSpPr/>
            <p:nvPr/>
          </p:nvSpPr>
          <p:spPr>
            <a:xfrm>
              <a:off x="0" y="0"/>
              <a:ext cx="923423" cy="812800"/>
            </a:xfrm>
            <a:custGeom>
              <a:avLst/>
              <a:gdLst/>
              <a:ahLst/>
              <a:cxnLst/>
              <a:rect l="l" t="t" r="r" b="b"/>
              <a:pathLst>
                <a:path w="923423" h="812800">
                  <a:moveTo>
                    <a:pt x="15236" y="0"/>
                  </a:moveTo>
                  <a:lnTo>
                    <a:pt x="908187" y="0"/>
                  </a:lnTo>
                  <a:cubicBezTo>
                    <a:pt x="916602" y="0"/>
                    <a:pt x="923423" y="6821"/>
                    <a:pt x="923423" y="15236"/>
                  </a:cubicBezTo>
                  <a:lnTo>
                    <a:pt x="923423" y="797564"/>
                  </a:lnTo>
                  <a:cubicBezTo>
                    <a:pt x="923423" y="805979"/>
                    <a:pt x="916602" y="812800"/>
                    <a:pt x="908187" y="812800"/>
                  </a:cubicBezTo>
                  <a:lnTo>
                    <a:pt x="15236" y="812800"/>
                  </a:lnTo>
                  <a:cubicBezTo>
                    <a:pt x="6821" y="812800"/>
                    <a:pt x="0" y="805979"/>
                    <a:pt x="0" y="797564"/>
                  </a:cubicBezTo>
                  <a:lnTo>
                    <a:pt x="0" y="15236"/>
                  </a:lnTo>
                  <a:cubicBezTo>
                    <a:pt x="0" y="6821"/>
                    <a:pt x="6821" y="0"/>
                    <a:pt x="15236" y="0"/>
                  </a:cubicBezTo>
                  <a:close/>
                </a:path>
              </a:pathLst>
            </a:custGeom>
            <a:blipFill>
              <a:blip r:embed="rId2"/>
              <a:stretch>
                <a:fillRect t="-53" b="-53"/>
              </a:stretch>
            </a:blipFill>
          </p:spPr>
          <p:txBody>
            <a:bodyPr/>
            <a:lstStyle/>
            <a:p>
              <a:endParaRPr lang="en-US"/>
            </a:p>
          </p:txBody>
        </p:sp>
      </p:grpSp>
      <p:sp>
        <p:nvSpPr>
          <p:cNvPr id="7" name="TextBox 7"/>
          <p:cNvSpPr txBox="1"/>
          <p:nvPr/>
        </p:nvSpPr>
        <p:spPr>
          <a:xfrm>
            <a:off x="1230406" y="4447264"/>
            <a:ext cx="5622653" cy="1079048"/>
          </a:xfrm>
          <a:prstGeom prst="rect">
            <a:avLst/>
          </a:prstGeom>
        </p:spPr>
        <p:txBody>
          <a:bodyPr lIns="0" tIns="0" rIns="0" bIns="0" rtlCol="0" anchor="t">
            <a:spAutoFit/>
          </a:bodyPr>
          <a:lstStyle/>
          <a:p>
            <a:pPr algn="l">
              <a:lnSpc>
                <a:spcPts val="8439"/>
              </a:lnSpc>
            </a:pPr>
            <a:r>
              <a:rPr lang="en-US" sz="7032">
                <a:solidFill>
                  <a:srgbClr val="5034C4"/>
                </a:solidFill>
                <a:latin typeface="Cabin Bold"/>
              </a:rPr>
              <a:t>Mô hình SSIS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2927178">
            <a:off x="2354659" y="-1063632"/>
            <a:ext cx="12725595" cy="14205829"/>
          </a:xfrm>
          <a:prstGeom prst="rect">
            <a:avLst/>
          </a:prstGeom>
        </p:spPr>
      </p:pic>
      <p:grpSp>
        <p:nvGrpSpPr>
          <p:cNvPr id="3" name="Group 3"/>
          <p:cNvGrpSpPr/>
          <p:nvPr/>
        </p:nvGrpSpPr>
        <p:grpSpPr>
          <a:xfrm>
            <a:off x="4810053" y="3716458"/>
            <a:ext cx="3437142" cy="3357587"/>
            <a:chOff x="0" y="0"/>
            <a:chExt cx="4828540" cy="4716780"/>
          </a:xfrm>
        </p:grpSpPr>
        <p:sp>
          <p:nvSpPr>
            <p:cNvPr id="4" name="Freeform 4"/>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80"/>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10" y="97790"/>
                    <a:pt x="4030980" y="97790"/>
                    <a:pt x="4119880" y="113030"/>
                  </a:cubicBezTo>
                  <a:cubicBezTo>
                    <a:pt x="4173220" y="121920"/>
                    <a:pt x="4227830" y="138430"/>
                    <a:pt x="4273550" y="165100"/>
                  </a:cubicBezTo>
                  <a:cubicBezTo>
                    <a:pt x="4323080" y="193040"/>
                    <a:pt x="4361180" y="238760"/>
                    <a:pt x="4405630" y="276860"/>
                  </a:cubicBezTo>
                  <a:cubicBezTo>
                    <a:pt x="4422140"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0" y="4281170"/>
                    <a:pt x="4535170" y="4335780"/>
                    <a:pt x="4491990" y="4382770"/>
                  </a:cubicBezTo>
                  <a:cubicBezTo>
                    <a:pt x="4453890" y="4424680"/>
                    <a:pt x="4411980" y="4466590"/>
                    <a:pt x="4345940" y="4467860"/>
                  </a:cubicBezTo>
                  <a:cubicBezTo>
                    <a:pt x="4330700" y="4467860"/>
                    <a:pt x="4316730" y="4483100"/>
                    <a:pt x="4301490" y="4490720"/>
                  </a:cubicBezTo>
                  <a:cubicBezTo>
                    <a:pt x="4236720" y="4518660"/>
                    <a:pt x="4169410" y="4542790"/>
                    <a:pt x="4105910" y="4573270"/>
                  </a:cubicBezTo>
                  <a:cubicBezTo>
                    <a:pt x="3989070" y="4629150"/>
                    <a:pt x="3863340" y="4638040"/>
                    <a:pt x="3737610" y="4643120"/>
                  </a:cubicBezTo>
                  <a:cubicBezTo>
                    <a:pt x="3689350" y="4645660"/>
                    <a:pt x="3639820" y="4641850"/>
                    <a:pt x="3591560" y="4645660"/>
                  </a:cubicBezTo>
                  <a:cubicBezTo>
                    <a:pt x="3567430" y="4646930"/>
                    <a:pt x="3544570" y="4658360"/>
                    <a:pt x="3521710" y="4663440"/>
                  </a:cubicBezTo>
                  <a:cubicBezTo>
                    <a:pt x="3511550" y="4665980"/>
                    <a:pt x="3501390" y="4664710"/>
                    <a:pt x="3489960" y="4665980"/>
                  </a:cubicBezTo>
                  <a:cubicBezTo>
                    <a:pt x="3474720" y="4667250"/>
                    <a:pt x="3459480" y="4671060"/>
                    <a:pt x="3444240" y="4669790"/>
                  </a:cubicBezTo>
                  <a:cubicBezTo>
                    <a:pt x="3429000" y="4667250"/>
                    <a:pt x="3418840" y="4662170"/>
                    <a:pt x="3416300" y="4662170"/>
                  </a:cubicBezTo>
                  <a:close/>
                </a:path>
              </a:pathLst>
            </a:custGeom>
            <a:blipFill>
              <a:blip r:embed="rId3"/>
              <a:stretch>
                <a:fillRect l="-12602" r="-60968"/>
              </a:stretch>
            </a:blipFill>
          </p:spPr>
          <p:txBody>
            <a:bodyPr/>
            <a:lstStyle/>
            <a:p>
              <a:endParaRPr lang="en-US"/>
            </a:p>
          </p:txBody>
        </p:sp>
      </p:grpSp>
      <p:grpSp>
        <p:nvGrpSpPr>
          <p:cNvPr id="5" name="Group 5"/>
          <p:cNvGrpSpPr/>
          <p:nvPr/>
        </p:nvGrpSpPr>
        <p:grpSpPr>
          <a:xfrm>
            <a:off x="10665456" y="3716458"/>
            <a:ext cx="3437142" cy="3357587"/>
            <a:chOff x="0" y="0"/>
            <a:chExt cx="4828540" cy="4716780"/>
          </a:xfrm>
        </p:grpSpPr>
        <p:sp>
          <p:nvSpPr>
            <p:cNvPr id="6" name="Freeform 6"/>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80"/>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10" y="97790"/>
                    <a:pt x="4030980" y="97790"/>
                    <a:pt x="4119880" y="113030"/>
                  </a:cubicBezTo>
                  <a:cubicBezTo>
                    <a:pt x="4173220" y="121920"/>
                    <a:pt x="4227830" y="138430"/>
                    <a:pt x="4273550" y="165100"/>
                  </a:cubicBezTo>
                  <a:cubicBezTo>
                    <a:pt x="4323080" y="193040"/>
                    <a:pt x="4361180" y="238760"/>
                    <a:pt x="4405630" y="276860"/>
                  </a:cubicBezTo>
                  <a:cubicBezTo>
                    <a:pt x="4422140"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0" y="4281170"/>
                    <a:pt x="4535170" y="4335780"/>
                    <a:pt x="4491990" y="4382770"/>
                  </a:cubicBezTo>
                  <a:cubicBezTo>
                    <a:pt x="4453890" y="4424680"/>
                    <a:pt x="4411980" y="4466590"/>
                    <a:pt x="4345940" y="4467860"/>
                  </a:cubicBezTo>
                  <a:cubicBezTo>
                    <a:pt x="4330700" y="4467860"/>
                    <a:pt x="4316730" y="4483100"/>
                    <a:pt x="4301490" y="4490720"/>
                  </a:cubicBezTo>
                  <a:cubicBezTo>
                    <a:pt x="4236720" y="4518660"/>
                    <a:pt x="4169410" y="4542790"/>
                    <a:pt x="4105910" y="4573270"/>
                  </a:cubicBezTo>
                  <a:cubicBezTo>
                    <a:pt x="3989070" y="4629150"/>
                    <a:pt x="3863340" y="4638040"/>
                    <a:pt x="3737610" y="4643120"/>
                  </a:cubicBezTo>
                  <a:cubicBezTo>
                    <a:pt x="3689350" y="4645660"/>
                    <a:pt x="3639820" y="4641850"/>
                    <a:pt x="3591560" y="4645660"/>
                  </a:cubicBezTo>
                  <a:cubicBezTo>
                    <a:pt x="3567430" y="4646930"/>
                    <a:pt x="3544570" y="4658360"/>
                    <a:pt x="3521710" y="4663440"/>
                  </a:cubicBezTo>
                  <a:cubicBezTo>
                    <a:pt x="3511550" y="4665980"/>
                    <a:pt x="3501390" y="4664710"/>
                    <a:pt x="3489960" y="4665980"/>
                  </a:cubicBezTo>
                  <a:cubicBezTo>
                    <a:pt x="3474720" y="4667250"/>
                    <a:pt x="3459480" y="4671060"/>
                    <a:pt x="3444240" y="4669790"/>
                  </a:cubicBezTo>
                  <a:cubicBezTo>
                    <a:pt x="3429000" y="4667250"/>
                    <a:pt x="3418840" y="4662170"/>
                    <a:pt x="3416300" y="4662170"/>
                  </a:cubicBezTo>
                  <a:close/>
                </a:path>
              </a:pathLst>
            </a:custGeom>
            <a:blipFill>
              <a:blip r:embed="rId4"/>
              <a:stretch>
                <a:fillRect l="-71258" t="-12609" r="-41131" b="-29242"/>
              </a:stretch>
            </a:blipFill>
          </p:spPr>
          <p:txBody>
            <a:bodyPr/>
            <a:lstStyle/>
            <a:p>
              <a:endParaRPr lang="en-US"/>
            </a:p>
          </p:txBody>
        </p:sp>
      </p:grpSp>
      <p:grpSp>
        <p:nvGrpSpPr>
          <p:cNvPr id="7" name="Group 7"/>
          <p:cNvGrpSpPr/>
          <p:nvPr/>
        </p:nvGrpSpPr>
        <p:grpSpPr>
          <a:xfrm>
            <a:off x="4574922" y="7470766"/>
            <a:ext cx="3907404" cy="1057846"/>
            <a:chOff x="0" y="0"/>
            <a:chExt cx="5209872" cy="1410461"/>
          </a:xfrm>
        </p:grpSpPr>
        <p:sp>
          <p:nvSpPr>
            <p:cNvPr id="8" name="TextBox 8"/>
            <p:cNvSpPr txBox="1"/>
            <p:nvPr/>
          </p:nvSpPr>
          <p:spPr>
            <a:xfrm>
              <a:off x="0" y="-38100"/>
              <a:ext cx="5209872" cy="764540"/>
            </a:xfrm>
            <a:prstGeom prst="rect">
              <a:avLst/>
            </a:prstGeom>
          </p:spPr>
          <p:txBody>
            <a:bodyPr lIns="0" tIns="0" rIns="0" bIns="0" rtlCol="0" anchor="t">
              <a:spAutoFit/>
            </a:bodyPr>
            <a:lstStyle/>
            <a:p>
              <a:pPr algn="ctr">
                <a:lnSpc>
                  <a:spcPts val="4680"/>
                </a:lnSpc>
              </a:pPr>
              <a:r>
                <a:rPr lang="en-US" sz="3600">
                  <a:solidFill>
                    <a:srgbClr val="000000"/>
                  </a:solidFill>
                  <a:latin typeface="Baloo"/>
                </a:rPr>
                <a:t>Vương Thanh Linh</a:t>
              </a:r>
            </a:p>
          </p:txBody>
        </p:sp>
        <p:sp>
          <p:nvSpPr>
            <p:cNvPr id="9" name="TextBox 9"/>
            <p:cNvSpPr txBox="1"/>
            <p:nvPr/>
          </p:nvSpPr>
          <p:spPr>
            <a:xfrm>
              <a:off x="0" y="830776"/>
              <a:ext cx="5209872" cy="511387"/>
            </a:xfrm>
            <a:prstGeom prst="rect">
              <a:avLst/>
            </a:prstGeom>
          </p:spPr>
          <p:txBody>
            <a:bodyPr lIns="0" tIns="0" rIns="0" bIns="0" rtlCol="0" anchor="t">
              <a:spAutoFit/>
            </a:bodyPr>
            <a:lstStyle/>
            <a:p>
              <a:pPr algn="ctr">
                <a:lnSpc>
                  <a:spcPts val="3152"/>
                </a:lnSpc>
              </a:pPr>
              <a:r>
                <a:rPr lang="en-US" sz="2424">
                  <a:solidFill>
                    <a:srgbClr val="000000"/>
                  </a:solidFill>
                  <a:latin typeface="Clear Sans"/>
                </a:rPr>
                <a:t>MSSV: 21522258</a:t>
              </a:r>
            </a:p>
          </p:txBody>
        </p:sp>
      </p:grpSp>
      <p:sp>
        <p:nvSpPr>
          <p:cNvPr id="10" name="TextBox 10"/>
          <p:cNvSpPr txBox="1"/>
          <p:nvPr/>
        </p:nvSpPr>
        <p:spPr>
          <a:xfrm>
            <a:off x="3806976" y="893022"/>
            <a:ext cx="10674048" cy="1371600"/>
          </a:xfrm>
          <a:prstGeom prst="rect">
            <a:avLst/>
          </a:prstGeom>
        </p:spPr>
        <p:txBody>
          <a:bodyPr lIns="0" tIns="0" rIns="0" bIns="0" rtlCol="0" anchor="t">
            <a:spAutoFit/>
          </a:bodyPr>
          <a:lstStyle/>
          <a:p>
            <a:pPr algn="ctr">
              <a:lnSpc>
                <a:spcPts val="10800"/>
              </a:lnSpc>
            </a:pPr>
            <a:r>
              <a:rPr lang="en-US" sz="9000">
                <a:solidFill>
                  <a:srgbClr val="000000"/>
                </a:solidFill>
                <a:latin typeface="Baloo"/>
              </a:rPr>
              <a:t>Gặp gỡ Nhóm</a:t>
            </a:r>
          </a:p>
        </p:txBody>
      </p:sp>
      <p:grpSp>
        <p:nvGrpSpPr>
          <p:cNvPr id="11" name="Group 11"/>
          <p:cNvGrpSpPr/>
          <p:nvPr/>
        </p:nvGrpSpPr>
        <p:grpSpPr>
          <a:xfrm>
            <a:off x="10177781" y="7470766"/>
            <a:ext cx="4412492" cy="1118488"/>
            <a:chOff x="0" y="0"/>
            <a:chExt cx="5883322" cy="1491318"/>
          </a:xfrm>
        </p:grpSpPr>
        <p:sp>
          <p:nvSpPr>
            <p:cNvPr id="12" name="TextBox 12"/>
            <p:cNvSpPr txBox="1"/>
            <p:nvPr/>
          </p:nvSpPr>
          <p:spPr>
            <a:xfrm>
              <a:off x="0" y="-38100"/>
              <a:ext cx="5883322" cy="764540"/>
            </a:xfrm>
            <a:prstGeom prst="rect">
              <a:avLst/>
            </a:prstGeom>
          </p:spPr>
          <p:txBody>
            <a:bodyPr lIns="0" tIns="0" rIns="0" bIns="0" rtlCol="0" anchor="t">
              <a:spAutoFit/>
            </a:bodyPr>
            <a:lstStyle/>
            <a:p>
              <a:pPr algn="ctr">
                <a:lnSpc>
                  <a:spcPts val="4680"/>
                </a:lnSpc>
              </a:pPr>
              <a:r>
                <a:rPr lang="en-US" sz="3600">
                  <a:solidFill>
                    <a:srgbClr val="000000"/>
                  </a:solidFill>
                  <a:latin typeface="Baloo"/>
                </a:rPr>
                <a:t>Nguyễn Trần Gia Kiệt</a:t>
              </a:r>
            </a:p>
          </p:txBody>
        </p:sp>
        <p:sp>
          <p:nvSpPr>
            <p:cNvPr id="13" name="TextBox 13"/>
            <p:cNvSpPr txBox="1"/>
            <p:nvPr/>
          </p:nvSpPr>
          <p:spPr>
            <a:xfrm>
              <a:off x="0" y="830776"/>
              <a:ext cx="5883322" cy="546524"/>
            </a:xfrm>
            <a:prstGeom prst="rect">
              <a:avLst/>
            </a:prstGeom>
          </p:spPr>
          <p:txBody>
            <a:bodyPr lIns="0" tIns="0" rIns="0" bIns="0" rtlCol="0" anchor="t">
              <a:spAutoFit/>
            </a:bodyPr>
            <a:lstStyle/>
            <a:p>
              <a:pPr algn="ctr">
                <a:lnSpc>
                  <a:spcPts val="3379"/>
                </a:lnSpc>
              </a:pPr>
              <a:r>
                <a:rPr lang="en-US" sz="2599">
                  <a:solidFill>
                    <a:srgbClr val="000000"/>
                  </a:solidFill>
                  <a:latin typeface="Clear Sans"/>
                </a:rPr>
                <a:t>MSSV: 21522258</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7924461" cy="8229600"/>
            <a:chOff x="0" y="0"/>
            <a:chExt cx="2087101" cy="2167467"/>
          </a:xfrm>
        </p:grpSpPr>
        <p:sp>
          <p:nvSpPr>
            <p:cNvPr id="3" name="Freeform 3"/>
            <p:cNvSpPr/>
            <p:nvPr/>
          </p:nvSpPr>
          <p:spPr>
            <a:xfrm>
              <a:off x="0" y="0"/>
              <a:ext cx="2087101" cy="2167467"/>
            </a:xfrm>
            <a:custGeom>
              <a:avLst/>
              <a:gdLst/>
              <a:ahLst/>
              <a:cxnLst/>
              <a:rect l="l" t="t" r="r" b="b"/>
              <a:pathLst>
                <a:path w="2087101" h="2167467">
                  <a:moveTo>
                    <a:pt x="43963" y="0"/>
                  </a:moveTo>
                  <a:lnTo>
                    <a:pt x="2043137" y="0"/>
                  </a:lnTo>
                  <a:cubicBezTo>
                    <a:pt x="2067418" y="0"/>
                    <a:pt x="2087101" y="19683"/>
                    <a:pt x="2087101" y="43963"/>
                  </a:cubicBezTo>
                  <a:lnTo>
                    <a:pt x="2087101" y="2123503"/>
                  </a:lnTo>
                  <a:cubicBezTo>
                    <a:pt x="2087101" y="2135163"/>
                    <a:pt x="2082469" y="2146345"/>
                    <a:pt x="2074224" y="2154590"/>
                  </a:cubicBezTo>
                  <a:cubicBezTo>
                    <a:pt x="2065980" y="2162835"/>
                    <a:pt x="2054797" y="2167467"/>
                    <a:pt x="2043137" y="2167467"/>
                  </a:cubicBezTo>
                  <a:lnTo>
                    <a:pt x="43963" y="2167467"/>
                  </a:lnTo>
                  <a:cubicBezTo>
                    <a:pt x="32304" y="2167467"/>
                    <a:pt x="21121" y="2162835"/>
                    <a:pt x="12877" y="2154590"/>
                  </a:cubicBezTo>
                  <a:cubicBezTo>
                    <a:pt x="4632" y="2146345"/>
                    <a:pt x="0" y="2135163"/>
                    <a:pt x="0" y="2123503"/>
                  </a:cubicBezTo>
                  <a:lnTo>
                    <a:pt x="0" y="43963"/>
                  </a:lnTo>
                  <a:cubicBezTo>
                    <a:pt x="0" y="32304"/>
                    <a:pt x="4632" y="21121"/>
                    <a:pt x="12877" y="12877"/>
                  </a:cubicBezTo>
                  <a:cubicBezTo>
                    <a:pt x="21121" y="4632"/>
                    <a:pt x="32304" y="0"/>
                    <a:pt x="43963" y="0"/>
                  </a:cubicBezTo>
                  <a:close/>
                </a:path>
              </a:pathLst>
            </a:custGeom>
            <a:solidFill>
              <a:srgbClr val="5034C4">
                <a:alpha val="4706"/>
              </a:srgbClr>
            </a:solidFill>
          </p:spPr>
          <p:txBody>
            <a:bodyPr/>
            <a:lstStyle/>
            <a:p>
              <a:endParaRPr lang="en-US"/>
            </a:p>
          </p:txBody>
        </p:sp>
        <p:sp>
          <p:nvSpPr>
            <p:cNvPr id="4" name="TextBox 4"/>
            <p:cNvSpPr txBox="1"/>
            <p:nvPr/>
          </p:nvSpPr>
          <p:spPr>
            <a:xfrm>
              <a:off x="0" y="-38100"/>
              <a:ext cx="2087101" cy="2205567"/>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8227752" y="-345681"/>
            <a:ext cx="7934098" cy="5289399"/>
          </a:xfrm>
          <a:custGeom>
            <a:avLst/>
            <a:gdLst/>
            <a:ahLst/>
            <a:cxnLst/>
            <a:rect l="l" t="t" r="r" b="b"/>
            <a:pathLst>
              <a:path w="7934098" h="5289399">
                <a:moveTo>
                  <a:pt x="0" y="0"/>
                </a:moveTo>
                <a:lnTo>
                  <a:pt x="7934099" y="0"/>
                </a:lnTo>
                <a:lnTo>
                  <a:pt x="7934099" y="5289399"/>
                </a:lnTo>
                <a:lnTo>
                  <a:pt x="0" y="5289399"/>
                </a:lnTo>
                <a:lnTo>
                  <a:pt x="0" y="0"/>
                </a:lnTo>
                <a:close/>
              </a:path>
            </a:pathLst>
          </a:custGeom>
          <a:blipFill>
            <a:blip r:embed="rId2"/>
            <a:stretch>
              <a:fillRect/>
            </a:stretch>
          </a:blipFill>
        </p:spPr>
        <p:txBody>
          <a:bodyPr/>
          <a:lstStyle/>
          <a:p>
            <a:endParaRPr lang="en-US"/>
          </a:p>
        </p:txBody>
      </p:sp>
      <p:sp>
        <p:nvSpPr>
          <p:cNvPr id="6" name="Freeform 6"/>
          <p:cNvSpPr/>
          <p:nvPr/>
        </p:nvSpPr>
        <p:spPr>
          <a:xfrm>
            <a:off x="9414884" y="5143500"/>
            <a:ext cx="8873116" cy="7209875"/>
          </a:xfrm>
          <a:custGeom>
            <a:avLst/>
            <a:gdLst/>
            <a:ahLst/>
            <a:cxnLst/>
            <a:rect l="l" t="t" r="r" b="b"/>
            <a:pathLst>
              <a:path w="8873116" h="7209875">
                <a:moveTo>
                  <a:pt x="0" y="0"/>
                </a:moveTo>
                <a:lnTo>
                  <a:pt x="8873116" y="0"/>
                </a:lnTo>
                <a:lnTo>
                  <a:pt x="8873116" y="7209875"/>
                </a:lnTo>
                <a:lnTo>
                  <a:pt x="0" y="7209875"/>
                </a:lnTo>
                <a:lnTo>
                  <a:pt x="0" y="0"/>
                </a:lnTo>
                <a:close/>
              </a:path>
            </a:pathLst>
          </a:custGeom>
          <a:blipFill>
            <a:blip r:embed="rId3"/>
            <a:stretch>
              <a:fillRect t="-13010"/>
            </a:stretch>
          </a:blipFill>
        </p:spPr>
        <p:txBody>
          <a:bodyPr/>
          <a:lstStyle/>
          <a:p>
            <a:endParaRPr lang="en-US"/>
          </a:p>
        </p:txBody>
      </p:sp>
      <p:sp>
        <p:nvSpPr>
          <p:cNvPr id="7" name="TextBox 7"/>
          <p:cNvSpPr txBox="1"/>
          <p:nvPr/>
        </p:nvSpPr>
        <p:spPr>
          <a:xfrm>
            <a:off x="1028700" y="3920836"/>
            <a:ext cx="7924461" cy="505057"/>
          </a:xfrm>
          <a:prstGeom prst="rect">
            <a:avLst/>
          </a:prstGeom>
        </p:spPr>
        <p:txBody>
          <a:bodyPr lIns="0" tIns="0" rIns="0" bIns="0" rtlCol="0" anchor="t">
            <a:spAutoFit/>
          </a:bodyPr>
          <a:lstStyle/>
          <a:p>
            <a:pPr algn="l">
              <a:lnSpc>
                <a:spcPts val="4187"/>
              </a:lnSpc>
            </a:pPr>
            <a:r>
              <a:rPr lang="en-US" sz="2990">
                <a:solidFill>
                  <a:srgbClr val="5034C4"/>
                </a:solidFill>
                <a:latin typeface="Cabin Bold"/>
              </a:rPr>
              <a:t>SEQUENCE RESET DATABASE</a:t>
            </a:r>
          </a:p>
        </p:txBody>
      </p:sp>
      <p:sp>
        <p:nvSpPr>
          <p:cNvPr id="8" name="TextBox 8"/>
          <p:cNvSpPr txBox="1"/>
          <p:nvPr/>
        </p:nvSpPr>
        <p:spPr>
          <a:xfrm>
            <a:off x="1028700" y="1219970"/>
            <a:ext cx="6571002" cy="1079048"/>
          </a:xfrm>
          <a:prstGeom prst="rect">
            <a:avLst/>
          </a:prstGeom>
        </p:spPr>
        <p:txBody>
          <a:bodyPr lIns="0" tIns="0" rIns="0" bIns="0" rtlCol="0" anchor="t">
            <a:spAutoFit/>
          </a:bodyPr>
          <a:lstStyle/>
          <a:p>
            <a:pPr algn="l">
              <a:lnSpc>
                <a:spcPts val="8439"/>
              </a:lnSpc>
            </a:pPr>
            <a:r>
              <a:rPr lang="en-US" sz="7032">
                <a:solidFill>
                  <a:srgbClr val="5034C4"/>
                </a:solidFill>
                <a:latin typeface="Cabin Bold"/>
              </a:rPr>
              <a:t>Sequences</a:t>
            </a:r>
          </a:p>
        </p:txBody>
      </p:sp>
      <p:sp>
        <p:nvSpPr>
          <p:cNvPr id="9" name="TextBox 9"/>
          <p:cNvSpPr txBox="1"/>
          <p:nvPr/>
        </p:nvSpPr>
        <p:spPr>
          <a:xfrm>
            <a:off x="1028700" y="4764222"/>
            <a:ext cx="6113320" cy="3758565"/>
          </a:xfrm>
          <a:prstGeom prst="rect">
            <a:avLst/>
          </a:prstGeom>
        </p:spPr>
        <p:txBody>
          <a:bodyPr lIns="0" tIns="0" rIns="0" bIns="0" rtlCol="0" anchor="t">
            <a:spAutoFit/>
          </a:bodyPr>
          <a:lstStyle/>
          <a:p>
            <a:pPr algn="l">
              <a:lnSpc>
                <a:spcPts val="3359"/>
              </a:lnSpc>
            </a:pPr>
            <a:r>
              <a:rPr lang="en-US" sz="2400">
                <a:solidFill>
                  <a:srgbClr val="5034C4"/>
                </a:solidFill>
                <a:latin typeface="Cabin"/>
              </a:rPr>
              <a:t>Sequence này chứa 1 Execute SQL Task, dùng để chạy các câu lệnh SQL để reset database chứa kho dữ liệu, ở đây là database NBAStatsDW. Sau khi reset database thì tạo lại các bảng chiềuSequence này chứa 1 Execute SQL Task, dùng để chạy các câu lệnh SQL để reset database chứa kho dữ liệu, ở đây là database NBAStatsDW. Sau khi reset database thì tạo lại các bảng chiều</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7924461" cy="8229600"/>
            <a:chOff x="0" y="0"/>
            <a:chExt cx="2087101" cy="2167467"/>
          </a:xfrm>
        </p:grpSpPr>
        <p:sp>
          <p:nvSpPr>
            <p:cNvPr id="3" name="Freeform 3"/>
            <p:cNvSpPr/>
            <p:nvPr/>
          </p:nvSpPr>
          <p:spPr>
            <a:xfrm>
              <a:off x="0" y="0"/>
              <a:ext cx="2087101" cy="2167467"/>
            </a:xfrm>
            <a:custGeom>
              <a:avLst/>
              <a:gdLst/>
              <a:ahLst/>
              <a:cxnLst/>
              <a:rect l="l" t="t" r="r" b="b"/>
              <a:pathLst>
                <a:path w="2087101" h="2167467">
                  <a:moveTo>
                    <a:pt x="43963" y="0"/>
                  </a:moveTo>
                  <a:lnTo>
                    <a:pt x="2043137" y="0"/>
                  </a:lnTo>
                  <a:cubicBezTo>
                    <a:pt x="2067418" y="0"/>
                    <a:pt x="2087101" y="19683"/>
                    <a:pt x="2087101" y="43963"/>
                  </a:cubicBezTo>
                  <a:lnTo>
                    <a:pt x="2087101" y="2123503"/>
                  </a:lnTo>
                  <a:cubicBezTo>
                    <a:pt x="2087101" y="2135163"/>
                    <a:pt x="2082469" y="2146345"/>
                    <a:pt x="2074224" y="2154590"/>
                  </a:cubicBezTo>
                  <a:cubicBezTo>
                    <a:pt x="2065980" y="2162835"/>
                    <a:pt x="2054797" y="2167467"/>
                    <a:pt x="2043137" y="2167467"/>
                  </a:cubicBezTo>
                  <a:lnTo>
                    <a:pt x="43963" y="2167467"/>
                  </a:lnTo>
                  <a:cubicBezTo>
                    <a:pt x="32304" y="2167467"/>
                    <a:pt x="21121" y="2162835"/>
                    <a:pt x="12877" y="2154590"/>
                  </a:cubicBezTo>
                  <a:cubicBezTo>
                    <a:pt x="4632" y="2146345"/>
                    <a:pt x="0" y="2135163"/>
                    <a:pt x="0" y="2123503"/>
                  </a:cubicBezTo>
                  <a:lnTo>
                    <a:pt x="0" y="43963"/>
                  </a:lnTo>
                  <a:cubicBezTo>
                    <a:pt x="0" y="32304"/>
                    <a:pt x="4632" y="21121"/>
                    <a:pt x="12877" y="12877"/>
                  </a:cubicBezTo>
                  <a:cubicBezTo>
                    <a:pt x="21121" y="4632"/>
                    <a:pt x="32304" y="0"/>
                    <a:pt x="43963" y="0"/>
                  </a:cubicBezTo>
                  <a:close/>
                </a:path>
              </a:pathLst>
            </a:custGeom>
            <a:solidFill>
              <a:srgbClr val="5034C4">
                <a:alpha val="4706"/>
              </a:srgbClr>
            </a:solidFill>
          </p:spPr>
          <p:txBody>
            <a:bodyPr/>
            <a:lstStyle/>
            <a:p>
              <a:endParaRPr lang="en-US"/>
            </a:p>
          </p:txBody>
        </p:sp>
        <p:sp>
          <p:nvSpPr>
            <p:cNvPr id="4" name="TextBox 4"/>
            <p:cNvSpPr txBox="1"/>
            <p:nvPr/>
          </p:nvSpPr>
          <p:spPr>
            <a:xfrm>
              <a:off x="0" y="-38100"/>
              <a:ext cx="2087101" cy="2205567"/>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7305614" y="303506"/>
            <a:ext cx="10982386" cy="9679988"/>
          </a:xfrm>
          <a:custGeom>
            <a:avLst/>
            <a:gdLst/>
            <a:ahLst/>
            <a:cxnLst/>
            <a:rect l="l" t="t" r="r" b="b"/>
            <a:pathLst>
              <a:path w="10982386" h="9679988">
                <a:moveTo>
                  <a:pt x="0" y="0"/>
                </a:moveTo>
                <a:lnTo>
                  <a:pt x="10982386" y="0"/>
                </a:lnTo>
                <a:lnTo>
                  <a:pt x="10982386" y="9679988"/>
                </a:lnTo>
                <a:lnTo>
                  <a:pt x="0" y="9679988"/>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1028700" y="3920836"/>
            <a:ext cx="7924461" cy="505057"/>
          </a:xfrm>
          <a:prstGeom prst="rect">
            <a:avLst/>
          </a:prstGeom>
        </p:spPr>
        <p:txBody>
          <a:bodyPr lIns="0" tIns="0" rIns="0" bIns="0" rtlCol="0" anchor="t">
            <a:spAutoFit/>
          </a:bodyPr>
          <a:lstStyle/>
          <a:p>
            <a:pPr algn="l">
              <a:lnSpc>
                <a:spcPts val="4187"/>
              </a:lnSpc>
            </a:pPr>
            <a:r>
              <a:rPr lang="en-US" sz="2990">
                <a:solidFill>
                  <a:srgbClr val="5034C4"/>
                </a:solidFill>
                <a:latin typeface="Cabin Bold"/>
              </a:rPr>
              <a:t>SEQUENCE RESET DATABASE</a:t>
            </a:r>
          </a:p>
        </p:txBody>
      </p:sp>
      <p:sp>
        <p:nvSpPr>
          <p:cNvPr id="7" name="TextBox 7"/>
          <p:cNvSpPr txBox="1"/>
          <p:nvPr/>
        </p:nvSpPr>
        <p:spPr>
          <a:xfrm>
            <a:off x="1028700" y="1219970"/>
            <a:ext cx="6571002" cy="1079048"/>
          </a:xfrm>
          <a:prstGeom prst="rect">
            <a:avLst/>
          </a:prstGeom>
        </p:spPr>
        <p:txBody>
          <a:bodyPr lIns="0" tIns="0" rIns="0" bIns="0" rtlCol="0" anchor="t">
            <a:spAutoFit/>
          </a:bodyPr>
          <a:lstStyle/>
          <a:p>
            <a:pPr algn="l">
              <a:lnSpc>
                <a:spcPts val="8439"/>
              </a:lnSpc>
            </a:pPr>
            <a:r>
              <a:rPr lang="en-US" sz="7032">
                <a:solidFill>
                  <a:srgbClr val="5034C4"/>
                </a:solidFill>
                <a:latin typeface="Cabin Bold"/>
              </a:rPr>
              <a:t>Sequences</a:t>
            </a:r>
          </a:p>
        </p:txBody>
      </p:sp>
      <p:sp>
        <p:nvSpPr>
          <p:cNvPr id="8" name="TextBox 8"/>
          <p:cNvSpPr txBox="1"/>
          <p:nvPr/>
        </p:nvSpPr>
        <p:spPr>
          <a:xfrm>
            <a:off x="1028700" y="4764222"/>
            <a:ext cx="6113320" cy="3758565"/>
          </a:xfrm>
          <a:prstGeom prst="rect">
            <a:avLst/>
          </a:prstGeom>
        </p:spPr>
        <p:txBody>
          <a:bodyPr lIns="0" tIns="0" rIns="0" bIns="0" rtlCol="0" anchor="t">
            <a:spAutoFit/>
          </a:bodyPr>
          <a:lstStyle/>
          <a:p>
            <a:pPr algn="l">
              <a:lnSpc>
                <a:spcPts val="3359"/>
              </a:lnSpc>
            </a:pPr>
            <a:r>
              <a:rPr lang="en-US" sz="2400">
                <a:solidFill>
                  <a:srgbClr val="5034C4"/>
                </a:solidFill>
                <a:latin typeface="Cabin"/>
              </a:rPr>
              <a:t>Sequence này chứa 1 Execute SQL Task, dùng để chạy các câu lệnh SQL để reset database chứa kho dữ liệu, ở đây là database NBAStatsDW. Sau khi reset database thì tạo lại các bảng chiềuSequence này chứa 1 Execute SQL Task, dùng để chạy các câu lệnh SQL để reset database chứa kho dữ liệu, ở đây là database NBAStatsDW. Sau khi reset database thì tạo lại các bảng chiều</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7924461" cy="8229600"/>
            <a:chOff x="0" y="0"/>
            <a:chExt cx="2087101" cy="2167467"/>
          </a:xfrm>
        </p:grpSpPr>
        <p:sp>
          <p:nvSpPr>
            <p:cNvPr id="3" name="Freeform 3"/>
            <p:cNvSpPr/>
            <p:nvPr/>
          </p:nvSpPr>
          <p:spPr>
            <a:xfrm>
              <a:off x="0" y="0"/>
              <a:ext cx="2087101" cy="2167467"/>
            </a:xfrm>
            <a:custGeom>
              <a:avLst/>
              <a:gdLst/>
              <a:ahLst/>
              <a:cxnLst/>
              <a:rect l="l" t="t" r="r" b="b"/>
              <a:pathLst>
                <a:path w="2087101" h="2167467">
                  <a:moveTo>
                    <a:pt x="43963" y="0"/>
                  </a:moveTo>
                  <a:lnTo>
                    <a:pt x="2043137" y="0"/>
                  </a:lnTo>
                  <a:cubicBezTo>
                    <a:pt x="2067418" y="0"/>
                    <a:pt x="2087101" y="19683"/>
                    <a:pt x="2087101" y="43963"/>
                  </a:cubicBezTo>
                  <a:lnTo>
                    <a:pt x="2087101" y="2123503"/>
                  </a:lnTo>
                  <a:cubicBezTo>
                    <a:pt x="2087101" y="2135163"/>
                    <a:pt x="2082469" y="2146345"/>
                    <a:pt x="2074224" y="2154590"/>
                  </a:cubicBezTo>
                  <a:cubicBezTo>
                    <a:pt x="2065980" y="2162835"/>
                    <a:pt x="2054797" y="2167467"/>
                    <a:pt x="2043137" y="2167467"/>
                  </a:cubicBezTo>
                  <a:lnTo>
                    <a:pt x="43963" y="2167467"/>
                  </a:lnTo>
                  <a:cubicBezTo>
                    <a:pt x="32304" y="2167467"/>
                    <a:pt x="21121" y="2162835"/>
                    <a:pt x="12877" y="2154590"/>
                  </a:cubicBezTo>
                  <a:cubicBezTo>
                    <a:pt x="4632" y="2146345"/>
                    <a:pt x="0" y="2135163"/>
                    <a:pt x="0" y="2123503"/>
                  </a:cubicBezTo>
                  <a:lnTo>
                    <a:pt x="0" y="43963"/>
                  </a:lnTo>
                  <a:cubicBezTo>
                    <a:pt x="0" y="32304"/>
                    <a:pt x="4632" y="21121"/>
                    <a:pt x="12877" y="12877"/>
                  </a:cubicBezTo>
                  <a:cubicBezTo>
                    <a:pt x="21121" y="4632"/>
                    <a:pt x="32304" y="0"/>
                    <a:pt x="43963" y="0"/>
                  </a:cubicBezTo>
                  <a:close/>
                </a:path>
              </a:pathLst>
            </a:custGeom>
            <a:solidFill>
              <a:srgbClr val="5034C4">
                <a:alpha val="4706"/>
              </a:srgbClr>
            </a:solidFill>
          </p:spPr>
          <p:txBody>
            <a:bodyPr/>
            <a:lstStyle/>
            <a:p>
              <a:endParaRPr lang="en-US"/>
            </a:p>
          </p:txBody>
        </p:sp>
        <p:sp>
          <p:nvSpPr>
            <p:cNvPr id="4" name="TextBox 4"/>
            <p:cNvSpPr txBox="1"/>
            <p:nvPr/>
          </p:nvSpPr>
          <p:spPr>
            <a:xfrm>
              <a:off x="0" y="-38100"/>
              <a:ext cx="2087101" cy="2205567"/>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0772481" y="2299018"/>
            <a:ext cx="4609970" cy="6959282"/>
          </a:xfrm>
          <a:custGeom>
            <a:avLst/>
            <a:gdLst/>
            <a:ahLst/>
            <a:cxnLst/>
            <a:rect l="l" t="t" r="r" b="b"/>
            <a:pathLst>
              <a:path w="4609970" h="6959282">
                <a:moveTo>
                  <a:pt x="0" y="0"/>
                </a:moveTo>
                <a:lnTo>
                  <a:pt x="4609970" y="0"/>
                </a:lnTo>
                <a:lnTo>
                  <a:pt x="4609970" y="6959282"/>
                </a:lnTo>
                <a:lnTo>
                  <a:pt x="0" y="6959282"/>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1028700" y="3920836"/>
            <a:ext cx="6571002" cy="505057"/>
          </a:xfrm>
          <a:prstGeom prst="rect">
            <a:avLst/>
          </a:prstGeom>
        </p:spPr>
        <p:txBody>
          <a:bodyPr lIns="0" tIns="0" rIns="0" bIns="0" rtlCol="0" anchor="t">
            <a:spAutoFit/>
          </a:bodyPr>
          <a:lstStyle/>
          <a:p>
            <a:pPr algn="l">
              <a:lnSpc>
                <a:spcPts val="4187"/>
              </a:lnSpc>
            </a:pPr>
            <a:r>
              <a:rPr lang="en-US" sz="2990">
                <a:solidFill>
                  <a:srgbClr val="5034C4"/>
                </a:solidFill>
                <a:latin typeface="Cabin Bold"/>
              </a:rPr>
              <a:t>SEQUENCE LOAD DIMENSION TABLES</a:t>
            </a:r>
          </a:p>
        </p:txBody>
      </p:sp>
      <p:sp>
        <p:nvSpPr>
          <p:cNvPr id="7" name="TextBox 7"/>
          <p:cNvSpPr txBox="1"/>
          <p:nvPr/>
        </p:nvSpPr>
        <p:spPr>
          <a:xfrm>
            <a:off x="1028700" y="1219970"/>
            <a:ext cx="6571002" cy="1079048"/>
          </a:xfrm>
          <a:prstGeom prst="rect">
            <a:avLst/>
          </a:prstGeom>
        </p:spPr>
        <p:txBody>
          <a:bodyPr lIns="0" tIns="0" rIns="0" bIns="0" rtlCol="0" anchor="t">
            <a:spAutoFit/>
          </a:bodyPr>
          <a:lstStyle/>
          <a:p>
            <a:pPr algn="l">
              <a:lnSpc>
                <a:spcPts val="8439"/>
              </a:lnSpc>
            </a:pPr>
            <a:r>
              <a:rPr lang="en-US" sz="7032">
                <a:solidFill>
                  <a:srgbClr val="5034C4"/>
                </a:solidFill>
                <a:latin typeface="Cabin Bold"/>
              </a:rPr>
              <a:t>Sequences</a:t>
            </a:r>
          </a:p>
        </p:txBody>
      </p:sp>
      <p:sp>
        <p:nvSpPr>
          <p:cNvPr id="8" name="TextBox 8"/>
          <p:cNvSpPr txBox="1"/>
          <p:nvPr/>
        </p:nvSpPr>
        <p:spPr>
          <a:xfrm>
            <a:off x="1028700" y="4707255"/>
            <a:ext cx="6113320" cy="824865"/>
          </a:xfrm>
          <a:prstGeom prst="rect">
            <a:avLst/>
          </a:prstGeom>
        </p:spPr>
        <p:txBody>
          <a:bodyPr lIns="0" tIns="0" rIns="0" bIns="0" rtlCol="0" anchor="t">
            <a:spAutoFit/>
          </a:bodyPr>
          <a:lstStyle/>
          <a:p>
            <a:pPr algn="l">
              <a:lnSpc>
                <a:spcPts val="3359"/>
              </a:lnSpc>
            </a:pPr>
            <a:r>
              <a:rPr lang="en-US" sz="2400">
                <a:solidFill>
                  <a:srgbClr val="5034C4"/>
                </a:solidFill>
                <a:latin typeface="Cabin"/>
              </a:rPr>
              <a:t>Sequence dùng để load các bảng chiều cho kho dữ liệu từ dữ liệu gốc</a:t>
            </a:r>
          </a:p>
        </p:txBody>
      </p:sp>
      <p:sp>
        <p:nvSpPr>
          <p:cNvPr id="9" name="TextBox 9"/>
          <p:cNvSpPr txBox="1"/>
          <p:nvPr/>
        </p:nvSpPr>
        <p:spPr>
          <a:xfrm>
            <a:off x="10523149" y="1483153"/>
            <a:ext cx="6571002" cy="505057"/>
          </a:xfrm>
          <a:prstGeom prst="rect">
            <a:avLst/>
          </a:prstGeom>
        </p:spPr>
        <p:txBody>
          <a:bodyPr lIns="0" tIns="0" rIns="0" bIns="0" rtlCol="0" anchor="t">
            <a:spAutoFit/>
          </a:bodyPr>
          <a:lstStyle/>
          <a:p>
            <a:pPr algn="l">
              <a:lnSpc>
                <a:spcPts val="4187"/>
              </a:lnSpc>
            </a:pPr>
            <a:r>
              <a:rPr lang="en-US" sz="2990">
                <a:solidFill>
                  <a:srgbClr val="5034C4"/>
                </a:solidFill>
                <a:latin typeface="Cabin Bold"/>
              </a:rPr>
              <a:t>SƠ ĐỒ LOAD BẢNG DIMTEAM</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1356E"/>
        </a:solidFill>
        <a:effectLst/>
      </p:bgPr>
    </p:bg>
    <p:spTree>
      <p:nvGrpSpPr>
        <p:cNvPr id="1" name=""/>
        <p:cNvGrpSpPr/>
        <p:nvPr/>
      </p:nvGrpSpPr>
      <p:grpSpPr>
        <a:xfrm>
          <a:off x="0" y="0"/>
          <a:ext cx="0" cy="0"/>
          <a:chOff x="0" y="0"/>
          <a:chExt cx="0" cy="0"/>
        </a:xfrm>
      </p:grpSpPr>
      <p:sp>
        <p:nvSpPr>
          <p:cNvPr id="2" name="Freeform 2"/>
          <p:cNvSpPr/>
          <p:nvPr/>
        </p:nvSpPr>
        <p:spPr>
          <a:xfrm rot="-10800000">
            <a:off x="0" y="0"/>
            <a:ext cx="18288000" cy="10972800"/>
          </a:xfrm>
          <a:custGeom>
            <a:avLst/>
            <a:gdLst/>
            <a:ahLst/>
            <a:cxnLst/>
            <a:rect l="l" t="t" r="r" b="b"/>
            <a:pathLst>
              <a:path w="18288000" h="10972800">
                <a:moveTo>
                  <a:pt x="0" y="0"/>
                </a:moveTo>
                <a:lnTo>
                  <a:pt x="18288000" y="0"/>
                </a:lnTo>
                <a:lnTo>
                  <a:pt x="18288000" y="10972800"/>
                </a:lnTo>
                <a:lnTo>
                  <a:pt x="0" y="10972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515457" y="247090"/>
            <a:ext cx="8628543" cy="8554795"/>
          </a:xfrm>
          <a:custGeom>
            <a:avLst/>
            <a:gdLst/>
            <a:ahLst/>
            <a:cxnLst/>
            <a:rect l="l" t="t" r="r" b="b"/>
            <a:pathLst>
              <a:path w="8628543" h="8554795">
                <a:moveTo>
                  <a:pt x="0" y="0"/>
                </a:moveTo>
                <a:lnTo>
                  <a:pt x="8628543" y="0"/>
                </a:lnTo>
                <a:lnTo>
                  <a:pt x="8628543" y="8554794"/>
                </a:lnTo>
                <a:lnTo>
                  <a:pt x="0" y="8554794"/>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2480340" y="9210675"/>
            <a:ext cx="6113320" cy="405765"/>
          </a:xfrm>
          <a:prstGeom prst="rect">
            <a:avLst/>
          </a:prstGeom>
        </p:spPr>
        <p:txBody>
          <a:bodyPr lIns="0" tIns="0" rIns="0" bIns="0" rtlCol="0" anchor="t">
            <a:spAutoFit/>
          </a:bodyPr>
          <a:lstStyle/>
          <a:p>
            <a:pPr algn="l">
              <a:lnSpc>
                <a:spcPts val="3359"/>
              </a:lnSpc>
            </a:pPr>
            <a:r>
              <a:rPr lang="en-US" sz="2400">
                <a:solidFill>
                  <a:srgbClr val="FFFAEF"/>
                </a:solidFill>
                <a:latin typeface="Cabin"/>
              </a:rPr>
              <a:t>Cơ sở dữ liệu nguồn và bảng nguồn</a:t>
            </a:r>
          </a:p>
        </p:txBody>
      </p:sp>
      <p:sp>
        <p:nvSpPr>
          <p:cNvPr id="5" name="TextBox 5"/>
          <p:cNvSpPr txBox="1"/>
          <p:nvPr/>
        </p:nvSpPr>
        <p:spPr>
          <a:xfrm>
            <a:off x="10448843" y="1261783"/>
            <a:ext cx="6113320" cy="824865"/>
          </a:xfrm>
          <a:prstGeom prst="rect">
            <a:avLst/>
          </a:prstGeom>
        </p:spPr>
        <p:txBody>
          <a:bodyPr lIns="0" tIns="0" rIns="0" bIns="0" rtlCol="0" anchor="t">
            <a:spAutoFit/>
          </a:bodyPr>
          <a:lstStyle/>
          <a:p>
            <a:pPr algn="l">
              <a:lnSpc>
                <a:spcPts val="3359"/>
              </a:lnSpc>
            </a:pPr>
            <a:r>
              <a:rPr lang="en-US" sz="2400">
                <a:solidFill>
                  <a:srgbClr val="FFFAEF"/>
                </a:solidFill>
                <a:latin typeface="Cabin"/>
              </a:rPr>
              <a:t>Tạo ADO.NET Source để lấy dữ liệu gốc ở bảng gameStatistics trong database NBAStats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1356E"/>
        </a:solidFill>
        <a:effectLst/>
      </p:bgPr>
    </p:bg>
    <p:spTree>
      <p:nvGrpSpPr>
        <p:cNvPr id="1" name=""/>
        <p:cNvGrpSpPr/>
        <p:nvPr/>
      </p:nvGrpSpPr>
      <p:grpSpPr>
        <a:xfrm>
          <a:off x="0" y="0"/>
          <a:ext cx="0" cy="0"/>
          <a:chOff x="0" y="0"/>
          <a:chExt cx="0" cy="0"/>
        </a:xfrm>
      </p:grpSpPr>
      <p:sp>
        <p:nvSpPr>
          <p:cNvPr id="2" name="Freeform 2"/>
          <p:cNvSpPr/>
          <p:nvPr/>
        </p:nvSpPr>
        <p:spPr>
          <a:xfrm rot="-10800000">
            <a:off x="0" y="0"/>
            <a:ext cx="18288000" cy="10972800"/>
          </a:xfrm>
          <a:custGeom>
            <a:avLst/>
            <a:gdLst/>
            <a:ahLst/>
            <a:cxnLst/>
            <a:rect l="l" t="t" r="r" b="b"/>
            <a:pathLst>
              <a:path w="18288000" h="10972800">
                <a:moveTo>
                  <a:pt x="0" y="0"/>
                </a:moveTo>
                <a:lnTo>
                  <a:pt x="18288000" y="0"/>
                </a:lnTo>
                <a:lnTo>
                  <a:pt x="18288000" y="10972800"/>
                </a:lnTo>
                <a:lnTo>
                  <a:pt x="0" y="10972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9623051" y="347943"/>
            <a:ext cx="8363961" cy="8229600"/>
          </a:xfrm>
          <a:custGeom>
            <a:avLst/>
            <a:gdLst/>
            <a:ahLst/>
            <a:cxnLst/>
            <a:rect l="l" t="t" r="r" b="b"/>
            <a:pathLst>
              <a:path w="8363961" h="8229600">
                <a:moveTo>
                  <a:pt x="0" y="0"/>
                </a:moveTo>
                <a:lnTo>
                  <a:pt x="8363961" y="0"/>
                </a:lnTo>
                <a:lnTo>
                  <a:pt x="8363961" y="8229600"/>
                </a:lnTo>
                <a:lnTo>
                  <a:pt x="0" y="8229600"/>
                </a:lnTo>
                <a:lnTo>
                  <a:pt x="0" y="0"/>
                </a:lnTo>
                <a:close/>
              </a:path>
            </a:pathLst>
          </a:custGeom>
          <a:blipFill>
            <a:blip r:embed="rId4"/>
            <a:stretch>
              <a:fillRect/>
            </a:stretch>
          </a:blipFill>
        </p:spPr>
        <p:txBody>
          <a:bodyPr/>
          <a:lstStyle/>
          <a:p>
            <a:endParaRPr lang="en-US"/>
          </a:p>
        </p:txBody>
      </p:sp>
      <p:sp>
        <p:nvSpPr>
          <p:cNvPr id="4" name="Freeform 4"/>
          <p:cNvSpPr/>
          <p:nvPr/>
        </p:nvSpPr>
        <p:spPr>
          <a:xfrm>
            <a:off x="327772" y="347943"/>
            <a:ext cx="7993020" cy="8229600"/>
          </a:xfrm>
          <a:custGeom>
            <a:avLst/>
            <a:gdLst/>
            <a:ahLst/>
            <a:cxnLst/>
            <a:rect l="l" t="t" r="r" b="b"/>
            <a:pathLst>
              <a:path w="7993020" h="8229600">
                <a:moveTo>
                  <a:pt x="0" y="0"/>
                </a:moveTo>
                <a:lnTo>
                  <a:pt x="7993020" y="0"/>
                </a:lnTo>
                <a:lnTo>
                  <a:pt x="7993020" y="8229600"/>
                </a:lnTo>
                <a:lnTo>
                  <a:pt x="0" y="8229600"/>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1267622" y="8791575"/>
            <a:ext cx="6113320" cy="1243965"/>
          </a:xfrm>
          <a:prstGeom prst="rect">
            <a:avLst/>
          </a:prstGeom>
        </p:spPr>
        <p:txBody>
          <a:bodyPr lIns="0" tIns="0" rIns="0" bIns="0" rtlCol="0" anchor="t">
            <a:spAutoFit/>
          </a:bodyPr>
          <a:lstStyle/>
          <a:p>
            <a:pPr algn="l">
              <a:lnSpc>
                <a:spcPts val="3359"/>
              </a:lnSpc>
            </a:pPr>
            <a:r>
              <a:rPr lang="en-US" sz="2400">
                <a:solidFill>
                  <a:srgbClr val="FFFAEF"/>
                </a:solidFill>
                <a:latin typeface="Cabin"/>
              </a:rPr>
              <a:t>Tạo Aggregate nhằm gom nhóm theo 2 thuộc tính là teamId và teamName để loại bỏ dữ liệu trùng</a:t>
            </a:r>
          </a:p>
        </p:txBody>
      </p:sp>
      <p:sp>
        <p:nvSpPr>
          <p:cNvPr id="6" name="TextBox 6"/>
          <p:cNvSpPr txBox="1"/>
          <p:nvPr/>
        </p:nvSpPr>
        <p:spPr>
          <a:xfrm>
            <a:off x="10461751" y="8791575"/>
            <a:ext cx="7525261" cy="1243965"/>
          </a:xfrm>
          <a:prstGeom prst="rect">
            <a:avLst/>
          </a:prstGeom>
        </p:spPr>
        <p:txBody>
          <a:bodyPr lIns="0" tIns="0" rIns="0" bIns="0" rtlCol="0" anchor="t">
            <a:spAutoFit/>
          </a:bodyPr>
          <a:lstStyle/>
          <a:p>
            <a:pPr algn="l">
              <a:lnSpc>
                <a:spcPts val="3359"/>
              </a:lnSpc>
            </a:pPr>
            <a:r>
              <a:rPr lang="en-US" sz="2400">
                <a:solidFill>
                  <a:srgbClr val="FFFAEF"/>
                </a:solidFill>
                <a:latin typeface="Cabin"/>
              </a:rPr>
              <a:t>Tạo ADO.NET Destination để lưu dữ liệu vừa được gom nhóm và lưu vào bảng DimTeam trong cơ sở dữ liệu NBAStatsDW</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7924461" cy="8229600"/>
            <a:chOff x="0" y="0"/>
            <a:chExt cx="2087101" cy="2167467"/>
          </a:xfrm>
        </p:grpSpPr>
        <p:sp>
          <p:nvSpPr>
            <p:cNvPr id="3" name="Freeform 3"/>
            <p:cNvSpPr/>
            <p:nvPr/>
          </p:nvSpPr>
          <p:spPr>
            <a:xfrm>
              <a:off x="0" y="0"/>
              <a:ext cx="2087101" cy="2167467"/>
            </a:xfrm>
            <a:custGeom>
              <a:avLst/>
              <a:gdLst/>
              <a:ahLst/>
              <a:cxnLst/>
              <a:rect l="l" t="t" r="r" b="b"/>
              <a:pathLst>
                <a:path w="2087101" h="2167467">
                  <a:moveTo>
                    <a:pt x="43963" y="0"/>
                  </a:moveTo>
                  <a:lnTo>
                    <a:pt x="2043137" y="0"/>
                  </a:lnTo>
                  <a:cubicBezTo>
                    <a:pt x="2067418" y="0"/>
                    <a:pt x="2087101" y="19683"/>
                    <a:pt x="2087101" y="43963"/>
                  </a:cubicBezTo>
                  <a:lnTo>
                    <a:pt x="2087101" y="2123503"/>
                  </a:lnTo>
                  <a:cubicBezTo>
                    <a:pt x="2087101" y="2135163"/>
                    <a:pt x="2082469" y="2146345"/>
                    <a:pt x="2074224" y="2154590"/>
                  </a:cubicBezTo>
                  <a:cubicBezTo>
                    <a:pt x="2065980" y="2162835"/>
                    <a:pt x="2054797" y="2167467"/>
                    <a:pt x="2043137" y="2167467"/>
                  </a:cubicBezTo>
                  <a:lnTo>
                    <a:pt x="43963" y="2167467"/>
                  </a:lnTo>
                  <a:cubicBezTo>
                    <a:pt x="32304" y="2167467"/>
                    <a:pt x="21121" y="2162835"/>
                    <a:pt x="12877" y="2154590"/>
                  </a:cubicBezTo>
                  <a:cubicBezTo>
                    <a:pt x="4632" y="2146345"/>
                    <a:pt x="0" y="2135163"/>
                    <a:pt x="0" y="2123503"/>
                  </a:cubicBezTo>
                  <a:lnTo>
                    <a:pt x="0" y="43963"/>
                  </a:lnTo>
                  <a:cubicBezTo>
                    <a:pt x="0" y="32304"/>
                    <a:pt x="4632" y="21121"/>
                    <a:pt x="12877" y="12877"/>
                  </a:cubicBezTo>
                  <a:cubicBezTo>
                    <a:pt x="21121" y="4632"/>
                    <a:pt x="32304" y="0"/>
                    <a:pt x="43963" y="0"/>
                  </a:cubicBezTo>
                  <a:close/>
                </a:path>
              </a:pathLst>
            </a:custGeom>
            <a:solidFill>
              <a:srgbClr val="5034C4">
                <a:alpha val="4706"/>
              </a:srgbClr>
            </a:solidFill>
          </p:spPr>
          <p:txBody>
            <a:bodyPr/>
            <a:lstStyle/>
            <a:p>
              <a:endParaRPr lang="en-US"/>
            </a:p>
          </p:txBody>
        </p:sp>
        <p:sp>
          <p:nvSpPr>
            <p:cNvPr id="4" name="TextBox 4"/>
            <p:cNvSpPr txBox="1"/>
            <p:nvPr/>
          </p:nvSpPr>
          <p:spPr>
            <a:xfrm>
              <a:off x="0" y="-38100"/>
              <a:ext cx="2087101" cy="2205567"/>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0044098" y="2619093"/>
            <a:ext cx="6736151" cy="6396663"/>
          </a:xfrm>
          <a:custGeom>
            <a:avLst/>
            <a:gdLst/>
            <a:ahLst/>
            <a:cxnLst/>
            <a:rect l="l" t="t" r="r" b="b"/>
            <a:pathLst>
              <a:path w="6736151" h="6396663">
                <a:moveTo>
                  <a:pt x="0" y="0"/>
                </a:moveTo>
                <a:lnTo>
                  <a:pt x="6736151" y="0"/>
                </a:lnTo>
                <a:lnTo>
                  <a:pt x="6736151" y="6396663"/>
                </a:lnTo>
                <a:lnTo>
                  <a:pt x="0" y="6396663"/>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1028700" y="3920836"/>
            <a:ext cx="6571002" cy="505057"/>
          </a:xfrm>
          <a:prstGeom prst="rect">
            <a:avLst/>
          </a:prstGeom>
        </p:spPr>
        <p:txBody>
          <a:bodyPr lIns="0" tIns="0" rIns="0" bIns="0" rtlCol="0" anchor="t">
            <a:spAutoFit/>
          </a:bodyPr>
          <a:lstStyle/>
          <a:p>
            <a:pPr algn="l">
              <a:lnSpc>
                <a:spcPts val="4187"/>
              </a:lnSpc>
            </a:pPr>
            <a:r>
              <a:rPr lang="en-US" sz="2990">
                <a:solidFill>
                  <a:srgbClr val="5034C4"/>
                </a:solidFill>
                <a:latin typeface="Cabin Bold"/>
              </a:rPr>
              <a:t>SEQUENCE LOAD DIMENSION TABLES</a:t>
            </a:r>
          </a:p>
        </p:txBody>
      </p:sp>
      <p:sp>
        <p:nvSpPr>
          <p:cNvPr id="7" name="TextBox 7"/>
          <p:cNvSpPr txBox="1"/>
          <p:nvPr/>
        </p:nvSpPr>
        <p:spPr>
          <a:xfrm>
            <a:off x="1028700" y="1219970"/>
            <a:ext cx="6571002" cy="1079048"/>
          </a:xfrm>
          <a:prstGeom prst="rect">
            <a:avLst/>
          </a:prstGeom>
        </p:spPr>
        <p:txBody>
          <a:bodyPr lIns="0" tIns="0" rIns="0" bIns="0" rtlCol="0" anchor="t">
            <a:spAutoFit/>
          </a:bodyPr>
          <a:lstStyle/>
          <a:p>
            <a:pPr algn="l">
              <a:lnSpc>
                <a:spcPts val="8439"/>
              </a:lnSpc>
            </a:pPr>
            <a:r>
              <a:rPr lang="en-US" sz="7032">
                <a:solidFill>
                  <a:srgbClr val="5034C4"/>
                </a:solidFill>
                <a:latin typeface="Cabin Bold"/>
              </a:rPr>
              <a:t>Sequences</a:t>
            </a:r>
          </a:p>
        </p:txBody>
      </p:sp>
      <p:sp>
        <p:nvSpPr>
          <p:cNvPr id="8" name="TextBox 8"/>
          <p:cNvSpPr txBox="1"/>
          <p:nvPr/>
        </p:nvSpPr>
        <p:spPr>
          <a:xfrm>
            <a:off x="1028700" y="4707255"/>
            <a:ext cx="6113320" cy="824865"/>
          </a:xfrm>
          <a:prstGeom prst="rect">
            <a:avLst/>
          </a:prstGeom>
        </p:spPr>
        <p:txBody>
          <a:bodyPr lIns="0" tIns="0" rIns="0" bIns="0" rtlCol="0" anchor="t">
            <a:spAutoFit/>
          </a:bodyPr>
          <a:lstStyle/>
          <a:p>
            <a:pPr algn="l">
              <a:lnSpc>
                <a:spcPts val="3359"/>
              </a:lnSpc>
            </a:pPr>
            <a:r>
              <a:rPr lang="en-US" sz="2400">
                <a:solidFill>
                  <a:srgbClr val="5034C4"/>
                </a:solidFill>
                <a:latin typeface="Cabin"/>
              </a:rPr>
              <a:t>Sequence dùng để load các bảng chiều cho kho dữ liệu từ dữ liệu gốc</a:t>
            </a:r>
          </a:p>
        </p:txBody>
      </p:sp>
      <p:sp>
        <p:nvSpPr>
          <p:cNvPr id="9" name="TextBox 9"/>
          <p:cNvSpPr txBox="1"/>
          <p:nvPr/>
        </p:nvSpPr>
        <p:spPr>
          <a:xfrm>
            <a:off x="10523149" y="1483153"/>
            <a:ext cx="6571002" cy="505057"/>
          </a:xfrm>
          <a:prstGeom prst="rect">
            <a:avLst/>
          </a:prstGeom>
        </p:spPr>
        <p:txBody>
          <a:bodyPr lIns="0" tIns="0" rIns="0" bIns="0" rtlCol="0" anchor="t">
            <a:spAutoFit/>
          </a:bodyPr>
          <a:lstStyle/>
          <a:p>
            <a:pPr algn="l">
              <a:lnSpc>
                <a:spcPts val="4187"/>
              </a:lnSpc>
            </a:pPr>
            <a:r>
              <a:rPr lang="en-US" sz="2990">
                <a:solidFill>
                  <a:srgbClr val="5034C4"/>
                </a:solidFill>
                <a:latin typeface="Cabin Bold"/>
              </a:rPr>
              <a:t>SƠ ĐỒ LOAD BẢNG DIMGAMETYPE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1356E"/>
        </a:solidFill>
        <a:effectLst/>
      </p:bgPr>
    </p:bg>
    <p:spTree>
      <p:nvGrpSpPr>
        <p:cNvPr id="1" name=""/>
        <p:cNvGrpSpPr/>
        <p:nvPr/>
      </p:nvGrpSpPr>
      <p:grpSpPr>
        <a:xfrm>
          <a:off x="0" y="0"/>
          <a:ext cx="0" cy="0"/>
          <a:chOff x="0" y="0"/>
          <a:chExt cx="0" cy="0"/>
        </a:xfrm>
      </p:grpSpPr>
      <p:sp>
        <p:nvSpPr>
          <p:cNvPr id="2" name="Freeform 2"/>
          <p:cNvSpPr/>
          <p:nvPr/>
        </p:nvSpPr>
        <p:spPr>
          <a:xfrm rot="-10800000">
            <a:off x="0" y="0"/>
            <a:ext cx="18288000" cy="10972800"/>
          </a:xfrm>
          <a:custGeom>
            <a:avLst/>
            <a:gdLst/>
            <a:ahLst/>
            <a:cxnLst/>
            <a:rect l="l" t="t" r="r" b="b"/>
            <a:pathLst>
              <a:path w="18288000" h="10972800">
                <a:moveTo>
                  <a:pt x="0" y="0"/>
                </a:moveTo>
                <a:lnTo>
                  <a:pt x="18288000" y="0"/>
                </a:lnTo>
                <a:lnTo>
                  <a:pt x="18288000" y="10972800"/>
                </a:lnTo>
                <a:lnTo>
                  <a:pt x="0" y="10972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515457" y="247090"/>
            <a:ext cx="8628543" cy="8554795"/>
          </a:xfrm>
          <a:custGeom>
            <a:avLst/>
            <a:gdLst/>
            <a:ahLst/>
            <a:cxnLst/>
            <a:rect l="l" t="t" r="r" b="b"/>
            <a:pathLst>
              <a:path w="8628543" h="8554795">
                <a:moveTo>
                  <a:pt x="0" y="0"/>
                </a:moveTo>
                <a:lnTo>
                  <a:pt x="8628543" y="0"/>
                </a:lnTo>
                <a:lnTo>
                  <a:pt x="8628543" y="8554794"/>
                </a:lnTo>
                <a:lnTo>
                  <a:pt x="0" y="8554794"/>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2480340" y="9210675"/>
            <a:ext cx="6113320" cy="405765"/>
          </a:xfrm>
          <a:prstGeom prst="rect">
            <a:avLst/>
          </a:prstGeom>
        </p:spPr>
        <p:txBody>
          <a:bodyPr lIns="0" tIns="0" rIns="0" bIns="0" rtlCol="0" anchor="t">
            <a:spAutoFit/>
          </a:bodyPr>
          <a:lstStyle/>
          <a:p>
            <a:pPr algn="l">
              <a:lnSpc>
                <a:spcPts val="3359"/>
              </a:lnSpc>
            </a:pPr>
            <a:r>
              <a:rPr lang="en-US" sz="2400">
                <a:solidFill>
                  <a:srgbClr val="FFFAEF"/>
                </a:solidFill>
                <a:latin typeface="Cabin"/>
              </a:rPr>
              <a:t>Cơ sở dữ liệu nguồn và bảng nguồn</a:t>
            </a:r>
          </a:p>
        </p:txBody>
      </p:sp>
      <p:sp>
        <p:nvSpPr>
          <p:cNvPr id="5" name="TextBox 5"/>
          <p:cNvSpPr txBox="1"/>
          <p:nvPr/>
        </p:nvSpPr>
        <p:spPr>
          <a:xfrm>
            <a:off x="10448843" y="1261783"/>
            <a:ext cx="6113320" cy="824865"/>
          </a:xfrm>
          <a:prstGeom prst="rect">
            <a:avLst/>
          </a:prstGeom>
        </p:spPr>
        <p:txBody>
          <a:bodyPr lIns="0" tIns="0" rIns="0" bIns="0" rtlCol="0" anchor="t">
            <a:spAutoFit/>
          </a:bodyPr>
          <a:lstStyle/>
          <a:p>
            <a:pPr algn="l">
              <a:lnSpc>
                <a:spcPts val="3359"/>
              </a:lnSpc>
            </a:pPr>
            <a:r>
              <a:rPr lang="en-US" sz="2400">
                <a:solidFill>
                  <a:srgbClr val="FFFAEF"/>
                </a:solidFill>
                <a:latin typeface="Cabin"/>
              </a:rPr>
              <a:t>Tạo ADO.NET Source để lấy dữ liệu gốc ở bảng gameStatistics trong database NBAStats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1356E"/>
        </a:solidFill>
        <a:effectLst/>
      </p:bgPr>
    </p:bg>
    <p:spTree>
      <p:nvGrpSpPr>
        <p:cNvPr id="1" name=""/>
        <p:cNvGrpSpPr/>
        <p:nvPr/>
      </p:nvGrpSpPr>
      <p:grpSpPr>
        <a:xfrm>
          <a:off x="0" y="0"/>
          <a:ext cx="0" cy="0"/>
          <a:chOff x="0" y="0"/>
          <a:chExt cx="0" cy="0"/>
        </a:xfrm>
      </p:grpSpPr>
      <p:sp>
        <p:nvSpPr>
          <p:cNvPr id="2" name="Freeform 2"/>
          <p:cNvSpPr/>
          <p:nvPr/>
        </p:nvSpPr>
        <p:spPr>
          <a:xfrm rot="-10800000">
            <a:off x="0" y="0"/>
            <a:ext cx="18288000" cy="10972800"/>
          </a:xfrm>
          <a:custGeom>
            <a:avLst/>
            <a:gdLst/>
            <a:ahLst/>
            <a:cxnLst/>
            <a:rect l="l" t="t" r="r" b="b"/>
            <a:pathLst>
              <a:path w="18288000" h="10972800">
                <a:moveTo>
                  <a:pt x="0" y="0"/>
                </a:moveTo>
                <a:lnTo>
                  <a:pt x="18288000" y="0"/>
                </a:lnTo>
                <a:lnTo>
                  <a:pt x="18288000" y="10972800"/>
                </a:lnTo>
                <a:lnTo>
                  <a:pt x="0" y="10972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19506" y="347943"/>
            <a:ext cx="7880754" cy="8229600"/>
          </a:xfrm>
          <a:custGeom>
            <a:avLst/>
            <a:gdLst/>
            <a:ahLst/>
            <a:cxnLst/>
            <a:rect l="l" t="t" r="r" b="b"/>
            <a:pathLst>
              <a:path w="7880754" h="8229600">
                <a:moveTo>
                  <a:pt x="0" y="0"/>
                </a:moveTo>
                <a:lnTo>
                  <a:pt x="7880754" y="0"/>
                </a:lnTo>
                <a:lnTo>
                  <a:pt x="7880754" y="8229600"/>
                </a:lnTo>
                <a:lnTo>
                  <a:pt x="0" y="8229600"/>
                </a:lnTo>
                <a:lnTo>
                  <a:pt x="0" y="0"/>
                </a:lnTo>
                <a:close/>
              </a:path>
            </a:pathLst>
          </a:custGeom>
          <a:blipFill>
            <a:blip r:embed="rId4"/>
            <a:stretch>
              <a:fillRect/>
            </a:stretch>
          </a:blipFill>
        </p:spPr>
        <p:txBody>
          <a:bodyPr/>
          <a:lstStyle/>
          <a:p>
            <a:endParaRPr lang="en-US"/>
          </a:p>
        </p:txBody>
      </p:sp>
      <p:sp>
        <p:nvSpPr>
          <p:cNvPr id="4" name="Freeform 4"/>
          <p:cNvSpPr/>
          <p:nvPr/>
        </p:nvSpPr>
        <p:spPr>
          <a:xfrm>
            <a:off x="9328533" y="347943"/>
            <a:ext cx="8350117" cy="8229600"/>
          </a:xfrm>
          <a:custGeom>
            <a:avLst/>
            <a:gdLst/>
            <a:ahLst/>
            <a:cxnLst/>
            <a:rect l="l" t="t" r="r" b="b"/>
            <a:pathLst>
              <a:path w="8350117" h="8229600">
                <a:moveTo>
                  <a:pt x="0" y="0"/>
                </a:moveTo>
                <a:lnTo>
                  <a:pt x="8350117" y="0"/>
                </a:lnTo>
                <a:lnTo>
                  <a:pt x="8350117" y="8229600"/>
                </a:lnTo>
                <a:lnTo>
                  <a:pt x="0" y="8229600"/>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1267622" y="9001125"/>
            <a:ext cx="6113320" cy="824865"/>
          </a:xfrm>
          <a:prstGeom prst="rect">
            <a:avLst/>
          </a:prstGeom>
        </p:spPr>
        <p:txBody>
          <a:bodyPr lIns="0" tIns="0" rIns="0" bIns="0" rtlCol="0" anchor="t">
            <a:spAutoFit/>
          </a:bodyPr>
          <a:lstStyle/>
          <a:p>
            <a:pPr algn="l">
              <a:lnSpc>
                <a:spcPts val="3359"/>
              </a:lnSpc>
            </a:pPr>
            <a:r>
              <a:rPr lang="en-US" sz="2400">
                <a:solidFill>
                  <a:srgbClr val="FFFAEF"/>
                </a:solidFill>
                <a:latin typeface="Cabin"/>
              </a:rPr>
              <a:t>Tạo Aggregate nhằm gom nhóm theo 2 thuộc tính là type để loại bỏ dữ liệu trùng</a:t>
            </a:r>
          </a:p>
        </p:txBody>
      </p:sp>
      <p:sp>
        <p:nvSpPr>
          <p:cNvPr id="6" name="TextBox 6"/>
          <p:cNvSpPr txBox="1"/>
          <p:nvPr/>
        </p:nvSpPr>
        <p:spPr>
          <a:xfrm>
            <a:off x="9966348" y="8790318"/>
            <a:ext cx="7541613" cy="1236954"/>
          </a:xfrm>
          <a:prstGeom prst="rect">
            <a:avLst/>
          </a:prstGeom>
        </p:spPr>
        <p:txBody>
          <a:bodyPr lIns="0" tIns="0" rIns="0" bIns="0" rtlCol="0" anchor="t">
            <a:spAutoFit/>
          </a:bodyPr>
          <a:lstStyle/>
          <a:p>
            <a:pPr algn="l">
              <a:lnSpc>
                <a:spcPts val="3313"/>
              </a:lnSpc>
            </a:pPr>
            <a:r>
              <a:rPr lang="en-US" sz="2366">
                <a:solidFill>
                  <a:srgbClr val="FFFAEF"/>
                </a:solidFill>
                <a:latin typeface="Cabin"/>
              </a:rPr>
              <a:t>Tạo ADO.NET Destination để lưu dữ liệu vừa được gom nhóm và lưu vào bảng DimGameType trong cơ sở dữ liệu NBAStatsDW</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7924461" cy="8229600"/>
            <a:chOff x="0" y="0"/>
            <a:chExt cx="2087101" cy="2167467"/>
          </a:xfrm>
        </p:grpSpPr>
        <p:sp>
          <p:nvSpPr>
            <p:cNvPr id="3" name="Freeform 3"/>
            <p:cNvSpPr/>
            <p:nvPr/>
          </p:nvSpPr>
          <p:spPr>
            <a:xfrm>
              <a:off x="0" y="0"/>
              <a:ext cx="2087101" cy="2167467"/>
            </a:xfrm>
            <a:custGeom>
              <a:avLst/>
              <a:gdLst/>
              <a:ahLst/>
              <a:cxnLst/>
              <a:rect l="l" t="t" r="r" b="b"/>
              <a:pathLst>
                <a:path w="2087101" h="2167467">
                  <a:moveTo>
                    <a:pt x="43963" y="0"/>
                  </a:moveTo>
                  <a:lnTo>
                    <a:pt x="2043137" y="0"/>
                  </a:lnTo>
                  <a:cubicBezTo>
                    <a:pt x="2067418" y="0"/>
                    <a:pt x="2087101" y="19683"/>
                    <a:pt x="2087101" y="43963"/>
                  </a:cubicBezTo>
                  <a:lnTo>
                    <a:pt x="2087101" y="2123503"/>
                  </a:lnTo>
                  <a:cubicBezTo>
                    <a:pt x="2087101" y="2135163"/>
                    <a:pt x="2082469" y="2146345"/>
                    <a:pt x="2074224" y="2154590"/>
                  </a:cubicBezTo>
                  <a:cubicBezTo>
                    <a:pt x="2065980" y="2162835"/>
                    <a:pt x="2054797" y="2167467"/>
                    <a:pt x="2043137" y="2167467"/>
                  </a:cubicBezTo>
                  <a:lnTo>
                    <a:pt x="43963" y="2167467"/>
                  </a:lnTo>
                  <a:cubicBezTo>
                    <a:pt x="32304" y="2167467"/>
                    <a:pt x="21121" y="2162835"/>
                    <a:pt x="12877" y="2154590"/>
                  </a:cubicBezTo>
                  <a:cubicBezTo>
                    <a:pt x="4632" y="2146345"/>
                    <a:pt x="0" y="2135163"/>
                    <a:pt x="0" y="2123503"/>
                  </a:cubicBezTo>
                  <a:lnTo>
                    <a:pt x="0" y="43963"/>
                  </a:lnTo>
                  <a:cubicBezTo>
                    <a:pt x="0" y="32304"/>
                    <a:pt x="4632" y="21121"/>
                    <a:pt x="12877" y="12877"/>
                  </a:cubicBezTo>
                  <a:cubicBezTo>
                    <a:pt x="21121" y="4632"/>
                    <a:pt x="32304" y="0"/>
                    <a:pt x="43963" y="0"/>
                  </a:cubicBezTo>
                  <a:close/>
                </a:path>
              </a:pathLst>
            </a:custGeom>
            <a:solidFill>
              <a:srgbClr val="5034C4">
                <a:alpha val="4706"/>
              </a:srgbClr>
            </a:solidFill>
          </p:spPr>
          <p:txBody>
            <a:bodyPr/>
            <a:lstStyle/>
            <a:p>
              <a:endParaRPr lang="en-US"/>
            </a:p>
          </p:txBody>
        </p:sp>
        <p:sp>
          <p:nvSpPr>
            <p:cNvPr id="4" name="TextBox 4"/>
            <p:cNvSpPr txBox="1"/>
            <p:nvPr/>
          </p:nvSpPr>
          <p:spPr>
            <a:xfrm>
              <a:off x="0" y="-38100"/>
              <a:ext cx="2087101" cy="2205567"/>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9905836" y="2299018"/>
            <a:ext cx="7188314" cy="7761616"/>
          </a:xfrm>
          <a:custGeom>
            <a:avLst/>
            <a:gdLst/>
            <a:ahLst/>
            <a:cxnLst/>
            <a:rect l="l" t="t" r="r" b="b"/>
            <a:pathLst>
              <a:path w="7188314" h="7761616">
                <a:moveTo>
                  <a:pt x="0" y="0"/>
                </a:moveTo>
                <a:lnTo>
                  <a:pt x="7188315" y="0"/>
                </a:lnTo>
                <a:lnTo>
                  <a:pt x="7188315" y="7761616"/>
                </a:lnTo>
                <a:lnTo>
                  <a:pt x="0" y="7761616"/>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1028700" y="3920836"/>
            <a:ext cx="6571002" cy="505057"/>
          </a:xfrm>
          <a:prstGeom prst="rect">
            <a:avLst/>
          </a:prstGeom>
        </p:spPr>
        <p:txBody>
          <a:bodyPr lIns="0" tIns="0" rIns="0" bIns="0" rtlCol="0" anchor="t">
            <a:spAutoFit/>
          </a:bodyPr>
          <a:lstStyle/>
          <a:p>
            <a:pPr algn="l">
              <a:lnSpc>
                <a:spcPts val="4187"/>
              </a:lnSpc>
            </a:pPr>
            <a:r>
              <a:rPr lang="en-US" sz="2990">
                <a:solidFill>
                  <a:srgbClr val="5034C4"/>
                </a:solidFill>
                <a:latin typeface="Cabin Bold"/>
              </a:rPr>
              <a:t>SEQUENCE LOAD DIMENSION TABLES</a:t>
            </a:r>
          </a:p>
        </p:txBody>
      </p:sp>
      <p:sp>
        <p:nvSpPr>
          <p:cNvPr id="7" name="TextBox 7"/>
          <p:cNvSpPr txBox="1"/>
          <p:nvPr/>
        </p:nvSpPr>
        <p:spPr>
          <a:xfrm>
            <a:off x="1028700" y="1219970"/>
            <a:ext cx="6571002" cy="1079048"/>
          </a:xfrm>
          <a:prstGeom prst="rect">
            <a:avLst/>
          </a:prstGeom>
        </p:spPr>
        <p:txBody>
          <a:bodyPr lIns="0" tIns="0" rIns="0" bIns="0" rtlCol="0" anchor="t">
            <a:spAutoFit/>
          </a:bodyPr>
          <a:lstStyle/>
          <a:p>
            <a:pPr algn="l">
              <a:lnSpc>
                <a:spcPts val="8439"/>
              </a:lnSpc>
            </a:pPr>
            <a:r>
              <a:rPr lang="en-US" sz="7032">
                <a:solidFill>
                  <a:srgbClr val="5034C4"/>
                </a:solidFill>
                <a:latin typeface="Cabin Bold"/>
              </a:rPr>
              <a:t>Sequences</a:t>
            </a:r>
          </a:p>
        </p:txBody>
      </p:sp>
      <p:sp>
        <p:nvSpPr>
          <p:cNvPr id="8" name="TextBox 8"/>
          <p:cNvSpPr txBox="1"/>
          <p:nvPr/>
        </p:nvSpPr>
        <p:spPr>
          <a:xfrm>
            <a:off x="1028700" y="4707255"/>
            <a:ext cx="6113320" cy="824865"/>
          </a:xfrm>
          <a:prstGeom prst="rect">
            <a:avLst/>
          </a:prstGeom>
        </p:spPr>
        <p:txBody>
          <a:bodyPr lIns="0" tIns="0" rIns="0" bIns="0" rtlCol="0" anchor="t">
            <a:spAutoFit/>
          </a:bodyPr>
          <a:lstStyle/>
          <a:p>
            <a:pPr algn="l">
              <a:lnSpc>
                <a:spcPts val="3359"/>
              </a:lnSpc>
            </a:pPr>
            <a:r>
              <a:rPr lang="en-US" sz="2400">
                <a:solidFill>
                  <a:srgbClr val="5034C4"/>
                </a:solidFill>
                <a:latin typeface="Cabin"/>
              </a:rPr>
              <a:t>Sequence dùng để load các bảng chiều cho kho dữ liệu từ dữ liệu gốc</a:t>
            </a:r>
          </a:p>
        </p:txBody>
      </p:sp>
      <p:sp>
        <p:nvSpPr>
          <p:cNvPr id="9" name="TextBox 9"/>
          <p:cNvSpPr txBox="1"/>
          <p:nvPr/>
        </p:nvSpPr>
        <p:spPr>
          <a:xfrm>
            <a:off x="10523149" y="1483153"/>
            <a:ext cx="6571002" cy="505057"/>
          </a:xfrm>
          <a:prstGeom prst="rect">
            <a:avLst/>
          </a:prstGeom>
        </p:spPr>
        <p:txBody>
          <a:bodyPr lIns="0" tIns="0" rIns="0" bIns="0" rtlCol="0" anchor="t">
            <a:spAutoFit/>
          </a:bodyPr>
          <a:lstStyle/>
          <a:p>
            <a:pPr algn="l">
              <a:lnSpc>
                <a:spcPts val="4187"/>
              </a:lnSpc>
            </a:pPr>
            <a:r>
              <a:rPr lang="en-US" sz="2990">
                <a:solidFill>
                  <a:srgbClr val="5034C4"/>
                </a:solidFill>
                <a:latin typeface="Cabin Bold"/>
              </a:rPr>
              <a:t>SƠ ĐỒ LOAD BẢNG DIMTIME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1356E"/>
        </a:solidFill>
        <a:effectLst/>
      </p:bgPr>
    </p:bg>
    <p:spTree>
      <p:nvGrpSpPr>
        <p:cNvPr id="1" name=""/>
        <p:cNvGrpSpPr/>
        <p:nvPr/>
      </p:nvGrpSpPr>
      <p:grpSpPr>
        <a:xfrm>
          <a:off x="0" y="0"/>
          <a:ext cx="0" cy="0"/>
          <a:chOff x="0" y="0"/>
          <a:chExt cx="0" cy="0"/>
        </a:xfrm>
      </p:grpSpPr>
      <p:sp>
        <p:nvSpPr>
          <p:cNvPr id="2" name="Freeform 2"/>
          <p:cNvSpPr/>
          <p:nvPr/>
        </p:nvSpPr>
        <p:spPr>
          <a:xfrm rot="-10800000">
            <a:off x="0" y="0"/>
            <a:ext cx="18288000" cy="10972800"/>
          </a:xfrm>
          <a:custGeom>
            <a:avLst/>
            <a:gdLst/>
            <a:ahLst/>
            <a:cxnLst/>
            <a:rect l="l" t="t" r="r" b="b"/>
            <a:pathLst>
              <a:path w="18288000" h="10972800">
                <a:moveTo>
                  <a:pt x="0" y="0"/>
                </a:moveTo>
                <a:lnTo>
                  <a:pt x="18288000" y="0"/>
                </a:lnTo>
                <a:lnTo>
                  <a:pt x="18288000" y="10972800"/>
                </a:lnTo>
                <a:lnTo>
                  <a:pt x="0" y="10972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515457" y="247090"/>
            <a:ext cx="8628543" cy="8554795"/>
          </a:xfrm>
          <a:custGeom>
            <a:avLst/>
            <a:gdLst/>
            <a:ahLst/>
            <a:cxnLst/>
            <a:rect l="l" t="t" r="r" b="b"/>
            <a:pathLst>
              <a:path w="8628543" h="8554795">
                <a:moveTo>
                  <a:pt x="0" y="0"/>
                </a:moveTo>
                <a:lnTo>
                  <a:pt x="8628543" y="0"/>
                </a:lnTo>
                <a:lnTo>
                  <a:pt x="8628543" y="8554794"/>
                </a:lnTo>
                <a:lnTo>
                  <a:pt x="0" y="8554794"/>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2480340" y="9210675"/>
            <a:ext cx="6113320" cy="405765"/>
          </a:xfrm>
          <a:prstGeom prst="rect">
            <a:avLst/>
          </a:prstGeom>
        </p:spPr>
        <p:txBody>
          <a:bodyPr lIns="0" tIns="0" rIns="0" bIns="0" rtlCol="0" anchor="t">
            <a:spAutoFit/>
          </a:bodyPr>
          <a:lstStyle/>
          <a:p>
            <a:pPr algn="l">
              <a:lnSpc>
                <a:spcPts val="3359"/>
              </a:lnSpc>
            </a:pPr>
            <a:r>
              <a:rPr lang="en-US" sz="2400">
                <a:solidFill>
                  <a:srgbClr val="FFFAEF"/>
                </a:solidFill>
                <a:latin typeface="Cabin"/>
              </a:rPr>
              <a:t>Cơ sở dữ liệu nguồn và bảng nguồn</a:t>
            </a:r>
          </a:p>
        </p:txBody>
      </p:sp>
      <p:sp>
        <p:nvSpPr>
          <p:cNvPr id="5" name="TextBox 5"/>
          <p:cNvSpPr txBox="1"/>
          <p:nvPr/>
        </p:nvSpPr>
        <p:spPr>
          <a:xfrm>
            <a:off x="10448843" y="1261783"/>
            <a:ext cx="6113320" cy="824865"/>
          </a:xfrm>
          <a:prstGeom prst="rect">
            <a:avLst/>
          </a:prstGeom>
        </p:spPr>
        <p:txBody>
          <a:bodyPr lIns="0" tIns="0" rIns="0" bIns="0" rtlCol="0" anchor="t">
            <a:spAutoFit/>
          </a:bodyPr>
          <a:lstStyle/>
          <a:p>
            <a:pPr algn="l">
              <a:lnSpc>
                <a:spcPts val="3359"/>
              </a:lnSpc>
            </a:pPr>
            <a:r>
              <a:rPr lang="en-US" sz="2400">
                <a:solidFill>
                  <a:srgbClr val="FFFAEF"/>
                </a:solidFill>
                <a:latin typeface="Cabin"/>
              </a:rPr>
              <a:t>Tạo ADO.NET Source để lấy dữ liệu gốc ở bảng gameStatistics trong database NBAStats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3EBEF"/>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9307286" y="1503589"/>
          <a:ext cx="7913914" cy="7807779"/>
        </p:xfrm>
        <a:graphic>
          <a:graphicData uri="http://schemas.openxmlformats.org/drawingml/2006/table">
            <a:tbl>
              <a:tblPr/>
              <a:tblGrid>
                <a:gridCol w="1230086">
                  <a:extLst>
                    <a:ext uri="{9D8B030D-6E8A-4147-A177-3AD203B41FA5}">
                      <a16:colId xmlns:a16="http://schemas.microsoft.com/office/drawing/2014/main" val="20000"/>
                    </a:ext>
                  </a:extLst>
                </a:gridCol>
                <a:gridCol w="6683829">
                  <a:extLst>
                    <a:ext uri="{9D8B030D-6E8A-4147-A177-3AD203B41FA5}">
                      <a16:colId xmlns:a16="http://schemas.microsoft.com/office/drawing/2014/main" val="20001"/>
                    </a:ext>
                  </a:extLst>
                </a:gridCol>
              </a:tblGrid>
              <a:tr h="1212396">
                <a:tc>
                  <a:txBody>
                    <a:bodyPr/>
                    <a:lstStyle/>
                    <a:p>
                      <a:pPr algn="r">
                        <a:lnSpc>
                          <a:spcPts val="4900"/>
                        </a:lnSpc>
                        <a:defRPr/>
                      </a:pPr>
                      <a:r>
                        <a:rPr lang="en-US" sz="3500">
                          <a:solidFill>
                            <a:srgbClr val="7AC7CF"/>
                          </a:solidFill>
                          <a:latin typeface="Cabin Bold"/>
                        </a:rPr>
                        <a:t>01</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479"/>
                        </a:lnSpc>
                        <a:defRPr/>
                      </a:pPr>
                      <a:r>
                        <a:rPr lang="en-US" sz="3199">
                          <a:solidFill>
                            <a:srgbClr val="5034C4"/>
                          </a:solidFill>
                          <a:latin typeface="Cabin Bold"/>
                        </a:rPr>
                        <a:t>Giới thiệu đề tài + dataset</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38943">
                <a:tc>
                  <a:txBody>
                    <a:bodyPr/>
                    <a:lstStyle/>
                    <a:p>
                      <a:pPr algn="r">
                        <a:lnSpc>
                          <a:spcPts val="4900"/>
                        </a:lnSpc>
                        <a:defRPr/>
                      </a:pPr>
                      <a:r>
                        <a:rPr lang="en-US" sz="3500">
                          <a:solidFill>
                            <a:srgbClr val="7AC7CF"/>
                          </a:solidFill>
                          <a:latin typeface="Cabin Bold"/>
                        </a:rPr>
                        <a:t>02</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479"/>
                        </a:lnSpc>
                        <a:defRPr/>
                      </a:pPr>
                      <a:r>
                        <a:rPr lang="en-US" sz="3199">
                          <a:solidFill>
                            <a:srgbClr val="5034C4"/>
                          </a:solidFill>
                          <a:latin typeface="Cabin Bold"/>
                        </a:rPr>
                        <a:t>Quá trình SSIS</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212396">
                <a:tc>
                  <a:txBody>
                    <a:bodyPr/>
                    <a:lstStyle/>
                    <a:p>
                      <a:pPr algn="r">
                        <a:lnSpc>
                          <a:spcPts val="4900"/>
                        </a:lnSpc>
                        <a:defRPr/>
                      </a:pPr>
                      <a:r>
                        <a:rPr lang="en-US" sz="3500">
                          <a:solidFill>
                            <a:srgbClr val="7AC7CF"/>
                          </a:solidFill>
                          <a:latin typeface="Cabin Bold"/>
                        </a:rPr>
                        <a:t>03</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479"/>
                        </a:lnSpc>
                        <a:defRPr/>
                      </a:pPr>
                      <a:r>
                        <a:rPr lang="en-US" sz="3199">
                          <a:solidFill>
                            <a:srgbClr val="5034C4"/>
                          </a:solidFill>
                          <a:latin typeface="Cabin Bold"/>
                        </a:rPr>
                        <a:t>Quá trình SSAS</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212396">
                <a:tc>
                  <a:txBody>
                    <a:bodyPr/>
                    <a:lstStyle/>
                    <a:p>
                      <a:pPr algn="r">
                        <a:lnSpc>
                          <a:spcPts val="4900"/>
                        </a:lnSpc>
                        <a:defRPr/>
                      </a:pPr>
                      <a:r>
                        <a:rPr lang="en-US" sz="3500">
                          <a:solidFill>
                            <a:srgbClr val="7AC7CF"/>
                          </a:solidFill>
                          <a:latin typeface="Cabin Bold"/>
                        </a:rPr>
                        <a:t>04</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479"/>
                        </a:lnSpc>
                        <a:defRPr/>
                      </a:pPr>
                      <a:r>
                        <a:rPr lang="en-US" sz="3199">
                          <a:solidFill>
                            <a:srgbClr val="5034C4"/>
                          </a:solidFill>
                          <a:latin typeface="Cabin Bold"/>
                          <a:hlinkClick r:id="rId2" action="ppaction://hlinksldjump"/>
                        </a:rPr>
                        <a:t>Qu</a:t>
                      </a:r>
                      <a:r>
                        <a:rPr lang="en-US" sz="3199">
                          <a:solidFill>
                            <a:srgbClr val="5034C4"/>
                          </a:solidFill>
                          <a:latin typeface="Cabin Bold"/>
                        </a:rPr>
                        <a:t>á trình SSRS</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619250">
                <a:tc>
                  <a:txBody>
                    <a:bodyPr/>
                    <a:lstStyle/>
                    <a:p>
                      <a:pPr algn="r">
                        <a:lnSpc>
                          <a:spcPts val="4900"/>
                        </a:lnSpc>
                        <a:defRPr/>
                      </a:pPr>
                      <a:r>
                        <a:rPr lang="en-US" sz="3500">
                          <a:solidFill>
                            <a:srgbClr val="7AC7CF"/>
                          </a:solidFill>
                          <a:latin typeface="Cabin Bold"/>
                        </a:rPr>
                        <a:t>05</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4479"/>
                        </a:lnSpc>
                        <a:defRPr/>
                      </a:pPr>
                      <a:r>
                        <a:rPr lang="en-US" sz="3199">
                          <a:solidFill>
                            <a:srgbClr val="5034C4"/>
                          </a:solidFill>
                          <a:latin typeface="Cabin Bold"/>
                        </a:rPr>
                        <a:t>Quá trình khai thác dữ liệu (data mining)</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212396">
                <a:tc>
                  <a:txBody>
                    <a:bodyPr/>
                    <a:lstStyle/>
                    <a:p>
                      <a:pPr algn="r">
                        <a:lnSpc>
                          <a:spcPts val="4900"/>
                        </a:lnSpc>
                        <a:defRPr/>
                      </a:pP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3499"/>
                        </a:lnSpc>
                        <a:defRPr/>
                      </a:pP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pSp>
        <p:nvGrpSpPr>
          <p:cNvPr id="3" name="Group 3"/>
          <p:cNvGrpSpPr/>
          <p:nvPr/>
        </p:nvGrpSpPr>
        <p:grpSpPr>
          <a:xfrm>
            <a:off x="1629602" y="3927303"/>
            <a:ext cx="6194541" cy="2432394"/>
            <a:chOff x="0" y="0"/>
            <a:chExt cx="8259388" cy="3243191"/>
          </a:xfrm>
        </p:grpSpPr>
        <p:sp>
          <p:nvSpPr>
            <p:cNvPr id="4" name="TextBox 4"/>
            <p:cNvSpPr txBox="1"/>
            <p:nvPr/>
          </p:nvSpPr>
          <p:spPr>
            <a:xfrm>
              <a:off x="0" y="63572"/>
              <a:ext cx="8259388" cy="1981200"/>
            </a:xfrm>
            <a:prstGeom prst="rect">
              <a:avLst/>
            </a:prstGeom>
          </p:spPr>
          <p:txBody>
            <a:bodyPr lIns="0" tIns="0" rIns="0" bIns="0" rtlCol="0" anchor="t">
              <a:spAutoFit/>
            </a:bodyPr>
            <a:lstStyle/>
            <a:p>
              <a:pPr algn="l">
                <a:lnSpc>
                  <a:spcPts val="11760"/>
                </a:lnSpc>
              </a:pPr>
              <a:r>
                <a:rPr lang="en-US" sz="9800">
                  <a:solidFill>
                    <a:srgbClr val="5034C4"/>
                  </a:solidFill>
                  <a:latin typeface="Cabin Bold"/>
                </a:rPr>
                <a:t>Nội dung</a:t>
              </a:r>
            </a:p>
          </p:txBody>
        </p:sp>
        <p:sp>
          <p:nvSpPr>
            <p:cNvPr id="5" name="TextBox 5"/>
            <p:cNvSpPr txBox="1"/>
            <p:nvPr/>
          </p:nvSpPr>
          <p:spPr>
            <a:xfrm>
              <a:off x="0" y="2619198"/>
              <a:ext cx="8259388" cy="599863"/>
            </a:xfrm>
            <a:prstGeom prst="rect">
              <a:avLst/>
            </a:prstGeom>
          </p:spPr>
          <p:txBody>
            <a:bodyPr lIns="0" tIns="0" rIns="0" bIns="0" rtlCol="0" anchor="t">
              <a:spAutoFit/>
            </a:bodyPr>
            <a:lstStyle/>
            <a:p>
              <a:pPr algn="l">
                <a:lnSpc>
                  <a:spcPts val="3814"/>
                </a:lnSpc>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1356E"/>
        </a:solidFill>
        <a:effectLst/>
      </p:bgPr>
    </p:bg>
    <p:spTree>
      <p:nvGrpSpPr>
        <p:cNvPr id="1" name=""/>
        <p:cNvGrpSpPr/>
        <p:nvPr/>
      </p:nvGrpSpPr>
      <p:grpSpPr>
        <a:xfrm>
          <a:off x="0" y="0"/>
          <a:ext cx="0" cy="0"/>
          <a:chOff x="0" y="0"/>
          <a:chExt cx="0" cy="0"/>
        </a:xfrm>
      </p:grpSpPr>
      <p:sp>
        <p:nvSpPr>
          <p:cNvPr id="2" name="Freeform 2"/>
          <p:cNvSpPr/>
          <p:nvPr/>
        </p:nvSpPr>
        <p:spPr>
          <a:xfrm rot="-10800000">
            <a:off x="0" y="0"/>
            <a:ext cx="18288000" cy="10972800"/>
          </a:xfrm>
          <a:custGeom>
            <a:avLst/>
            <a:gdLst/>
            <a:ahLst/>
            <a:cxnLst/>
            <a:rect l="l" t="t" r="r" b="b"/>
            <a:pathLst>
              <a:path w="18288000" h="10972800">
                <a:moveTo>
                  <a:pt x="0" y="0"/>
                </a:moveTo>
                <a:lnTo>
                  <a:pt x="18288000" y="0"/>
                </a:lnTo>
                <a:lnTo>
                  <a:pt x="18288000" y="10972800"/>
                </a:lnTo>
                <a:lnTo>
                  <a:pt x="0" y="10972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17181" y="347943"/>
            <a:ext cx="8675447" cy="8229600"/>
          </a:xfrm>
          <a:custGeom>
            <a:avLst/>
            <a:gdLst/>
            <a:ahLst/>
            <a:cxnLst/>
            <a:rect l="l" t="t" r="r" b="b"/>
            <a:pathLst>
              <a:path w="8675447" h="8229600">
                <a:moveTo>
                  <a:pt x="0" y="0"/>
                </a:moveTo>
                <a:lnTo>
                  <a:pt x="8675447" y="0"/>
                </a:lnTo>
                <a:lnTo>
                  <a:pt x="8675447" y="8229600"/>
                </a:lnTo>
                <a:lnTo>
                  <a:pt x="0" y="8229600"/>
                </a:lnTo>
                <a:lnTo>
                  <a:pt x="0" y="0"/>
                </a:lnTo>
                <a:close/>
              </a:path>
            </a:pathLst>
          </a:custGeom>
          <a:blipFill>
            <a:blip r:embed="rId4"/>
            <a:stretch>
              <a:fillRect/>
            </a:stretch>
          </a:blipFill>
        </p:spPr>
        <p:txBody>
          <a:bodyPr/>
          <a:lstStyle/>
          <a:p>
            <a:endParaRPr lang="en-US"/>
          </a:p>
        </p:txBody>
      </p:sp>
      <p:sp>
        <p:nvSpPr>
          <p:cNvPr id="4" name="Freeform 4"/>
          <p:cNvSpPr/>
          <p:nvPr/>
        </p:nvSpPr>
        <p:spPr>
          <a:xfrm>
            <a:off x="9558728" y="347943"/>
            <a:ext cx="7949233" cy="8229600"/>
          </a:xfrm>
          <a:custGeom>
            <a:avLst/>
            <a:gdLst/>
            <a:ahLst/>
            <a:cxnLst/>
            <a:rect l="l" t="t" r="r" b="b"/>
            <a:pathLst>
              <a:path w="7949233" h="8229600">
                <a:moveTo>
                  <a:pt x="0" y="0"/>
                </a:moveTo>
                <a:lnTo>
                  <a:pt x="7949233" y="0"/>
                </a:lnTo>
                <a:lnTo>
                  <a:pt x="7949233" y="8229600"/>
                </a:lnTo>
                <a:lnTo>
                  <a:pt x="0" y="8229600"/>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1267622" y="9210675"/>
            <a:ext cx="6113320" cy="405765"/>
          </a:xfrm>
          <a:prstGeom prst="rect">
            <a:avLst/>
          </a:prstGeom>
        </p:spPr>
        <p:txBody>
          <a:bodyPr lIns="0" tIns="0" rIns="0" bIns="0" rtlCol="0" anchor="t">
            <a:spAutoFit/>
          </a:bodyPr>
          <a:lstStyle/>
          <a:p>
            <a:pPr algn="l">
              <a:lnSpc>
                <a:spcPts val="3359"/>
              </a:lnSpc>
            </a:pPr>
            <a:r>
              <a:rPr lang="en-US" sz="2400">
                <a:solidFill>
                  <a:srgbClr val="FFFAEF"/>
                </a:solidFill>
                <a:latin typeface="Cabin"/>
              </a:rPr>
              <a:t>Cửa sổ tách ngày, tháng, năm</a:t>
            </a:r>
          </a:p>
        </p:txBody>
      </p:sp>
      <p:sp>
        <p:nvSpPr>
          <p:cNvPr id="6" name="TextBox 6"/>
          <p:cNvSpPr txBox="1"/>
          <p:nvPr/>
        </p:nvSpPr>
        <p:spPr>
          <a:xfrm>
            <a:off x="9966348" y="8996972"/>
            <a:ext cx="7541613" cy="823647"/>
          </a:xfrm>
          <a:prstGeom prst="rect">
            <a:avLst/>
          </a:prstGeom>
        </p:spPr>
        <p:txBody>
          <a:bodyPr lIns="0" tIns="0" rIns="0" bIns="0" rtlCol="0" anchor="t">
            <a:spAutoFit/>
          </a:bodyPr>
          <a:lstStyle/>
          <a:p>
            <a:pPr algn="l">
              <a:lnSpc>
                <a:spcPts val="3313"/>
              </a:lnSpc>
            </a:pPr>
            <a:r>
              <a:rPr lang="en-US" sz="2366">
                <a:solidFill>
                  <a:srgbClr val="FFFAEF"/>
                </a:solidFill>
                <a:latin typeface="Cabin"/>
              </a:rPr>
              <a:t>Ở nguồn dữ liệu còn lại, sử dụng Aggregate để thực hiện gom nhóm theo thuộc tính gameId</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1356E"/>
        </a:solidFill>
        <a:effectLst/>
      </p:bgPr>
    </p:bg>
    <p:spTree>
      <p:nvGrpSpPr>
        <p:cNvPr id="1" name=""/>
        <p:cNvGrpSpPr/>
        <p:nvPr/>
      </p:nvGrpSpPr>
      <p:grpSpPr>
        <a:xfrm>
          <a:off x="0" y="0"/>
          <a:ext cx="0" cy="0"/>
          <a:chOff x="0" y="0"/>
          <a:chExt cx="0" cy="0"/>
        </a:xfrm>
      </p:grpSpPr>
      <p:sp>
        <p:nvSpPr>
          <p:cNvPr id="2" name="Freeform 2"/>
          <p:cNvSpPr/>
          <p:nvPr/>
        </p:nvSpPr>
        <p:spPr>
          <a:xfrm rot="-10800000">
            <a:off x="0" y="0"/>
            <a:ext cx="18288000" cy="10972800"/>
          </a:xfrm>
          <a:custGeom>
            <a:avLst/>
            <a:gdLst/>
            <a:ahLst/>
            <a:cxnLst/>
            <a:rect l="l" t="t" r="r" b="b"/>
            <a:pathLst>
              <a:path w="18288000" h="10972800">
                <a:moveTo>
                  <a:pt x="0" y="0"/>
                </a:moveTo>
                <a:lnTo>
                  <a:pt x="18288000" y="0"/>
                </a:lnTo>
                <a:lnTo>
                  <a:pt x="18288000" y="10972800"/>
                </a:lnTo>
                <a:lnTo>
                  <a:pt x="0" y="10972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28700" y="407094"/>
            <a:ext cx="8031017" cy="8851206"/>
          </a:xfrm>
          <a:custGeom>
            <a:avLst/>
            <a:gdLst/>
            <a:ahLst/>
            <a:cxnLst/>
            <a:rect l="l" t="t" r="r" b="b"/>
            <a:pathLst>
              <a:path w="8031017" h="8851206">
                <a:moveTo>
                  <a:pt x="0" y="0"/>
                </a:moveTo>
                <a:lnTo>
                  <a:pt x="8031017" y="0"/>
                </a:lnTo>
                <a:lnTo>
                  <a:pt x="8031017" y="8851206"/>
                </a:lnTo>
                <a:lnTo>
                  <a:pt x="0" y="8851206"/>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10244814" y="1389519"/>
            <a:ext cx="7541613" cy="5047823"/>
          </a:xfrm>
          <a:prstGeom prst="rect">
            <a:avLst/>
          </a:prstGeom>
        </p:spPr>
        <p:txBody>
          <a:bodyPr lIns="0" tIns="0" rIns="0" bIns="0" rtlCol="0" anchor="t">
            <a:spAutoFit/>
          </a:bodyPr>
          <a:lstStyle/>
          <a:p>
            <a:pPr marL="618945" lvl="1" indent="-309473" algn="l">
              <a:lnSpc>
                <a:spcPts val="4013"/>
              </a:lnSpc>
              <a:buFont typeface="Arial"/>
              <a:buChar char="•"/>
            </a:pPr>
            <a:r>
              <a:rPr lang="en-US" sz="2866">
                <a:solidFill>
                  <a:srgbClr val="FFFAEF"/>
                </a:solidFill>
                <a:latin typeface="Cabin Bold"/>
              </a:rPr>
              <a:t>Ở phần dữ liệu dùng để tách ngày tháng năm, tạo 1 Sort để thực hiện sắp xếp theo thứ tự tăng dần theo thuộc tính gameId (bởi vì sau bước này sẽ là phép kết bảng yêu cầu dữ liệu cần được sắp xếp theo thứ tự cụ thể), tick chọn Remove rows with duplicate sort values để xóa các giá trị thuộc tính bị lặp khi sắp xếp</a:t>
            </a:r>
          </a:p>
          <a:p>
            <a:pPr marL="618945" lvl="1" indent="-309473" algn="l">
              <a:lnSpc>
                <a:spcPts val="4013"/>
              </a:lnSpc>
              <a:buFont typeface="Arial"/>
              <a:buChar char="•"/>
            </a:pPr>
            <a:r>
              <a:rPr lang="en-US" sz="2866">
                <a:solidFill>
                  <a:srgbClr val="FFFAEF"/>
                </a:solidFill>
                <a:latin typeface="Cabin Bold"/>
              </a:rPr>
              <a:t>Thực hiện tương tự Bước 5 đối với nguồn dữ liệu còn lại</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1356E"/>
        </a:solidFill>
        <a:effectLst/>
      </p:bgPr>
    </p:bg>
    <p:spTree>
      <p:nvGrpSpPr>
        <p:cNvPr id="1" name=""/>
        <p:cNvGrpSpPr/>
        <p:nvPr/>
      </p:nvGrpSpPr>
      <p:grpSpPr>
        <a:xfrm>
          <a:off x="0" y="0"/>
          <a:ext cx="0" cy="0"/>
          <a:chOff x="0" y="0"/>
          <a:chExt cx="0" cy="0"/>
        </a:xfrm>
      </p:grpSpPr>
      <p:sp>
        <p:nvSpPr>
          <p:cNvPr id="2" name="Freeform 2"/>
          <p:cNvSpPr/>
          <p:nvPr/>
        </p:nvSpPr>
        <p:spPr>
          <a:xfrm rot="-10800000">
            <a:off x="0" y="0"/>
            <a:ext cx="18288000" cy="10972800"/>
          </a:xfrm>
          <a:custGeom>
            <a:avLst/>
            <a:gdLst/>
            <a:ahLst/>
            <a:cxnLst/>
            <a:rect l="l" t="t" r="r" b="b"/>
            <a:pathLst>
              <a:path w="18288000" h="10972800">
                <a:moveTo>
                  <a:pt x="0" y="0"/>
                </a:moveTo>
                <a:lnTo>
                  <a:pt x="18288000" y="0"/>
                </a:lnTo>
                <a:lnTo>
                  <a:pt x="18288000" y="10972800"/>
                </a:lnTo>
                <a:lnTo>
                  <a:pt x="0" y="10972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324029" y="347943"/>
            <a:ext cx="7710928" cy="8229600"/>
          </a:xfrm>
          <a:custGeom>
            <a:avLst/>
            <a:gdLst/>
            <a:ahLst/>
            <a:cxnLst/>
            <a:rect l="l" t="t" r="r" b="b"/>
            <a:pathLst>
              <a:path w="7710928" h="8229600">
                <a:moveTo>
                  <a:pt x="0" y="0"/>
                </a:moveTo>
                <a:lnTo>
                  <a:pt x="7710928" y="0"/>
                </a:lnTo>
                <a:lnTo>
                  <a:pt x="7710928" y="8229600"/>
                </a:lnTo>
                <a:lnTo>
                  <a:pt x="0" y="8229600"/>
                </a:lnTo>
                <a:lnTo>
                  <a:pt x="0" y="0"/>
                </a:lnTo>
                <a:close/>
              </a:path>
            </a:pathLst>
          </a:custGeom>
          <a:blipFill>
            <a:blip r:embed="rId4"/>
            <a:stretch>
              <a:fillRect/>
            </a:stretch>
          </a:blipFill>
        </p:spPr>
        <p:txBody>
          <a:bodyPr/>
          <a:lstStyle/>
          <a:p>
            <a:endParaRPr lang="en-US"/>
          </a:p>
        </p:txBody>
      </p:sp>
      <p:sp>
        <p:nvSpPr>
          <p:cNvPr id="4" name="Freeform 4"/>
          <p:cNvSpPr/>
          <p:nvPr/>
        </p:nvSpPr>
        <p:spPr>
          <a:xfrm>
            <a:off x="9144000" y="217114"/>
            <a:ext cx="8561144" cy="8491257"/>
          </a:xfrm>
          <a:custGeom>
            <a:avLst/>
            <a:gdLst/>
            <a:ahLst/>
            <a:cxnLst/>
            <a:rect l="l" t="t" r="r" b="b"/>
            <a:pathLst>
              <a:path w="8561144" h="8491257">
                <a:moveTo>
                  <a:pt x="0" y="0"/>
                </a:moveTo>
                <a:lnTo>
                  <a:pt x="8561144" y="0"/>
                </a:lnTo>
                <a:lnTo>
                  <a:pt x="8561144" y="8491257"/>
                </a:lnTo>
                <a:lnTo>
                  <a:pt x="0" y="8491257"/>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813784" y="8791575"/>
            <a:ext cx="6567158" cy="1243965"/>
          </a:xfrm>
          <a:prstGeom prst="rect">
            <a:avLst/>
          </a:prstGeom>
        </p:spPr>
        <p:txBody>
          <a:bodyPr lIns="0" tIns="0" rIns="0" bIns="0" rtlCol="0" anchor="t">
            <a:spAutoFit/>
          </a:bodyPr>
          <a:lstStyle/>
          <a:p>
            <a:pPr algn="l">
              <a:lnSpc>
                <a:spcPts val="3359"/>
              </a:lnSpc>
            </a:pPr>
            <a:r>
              <a:rPr lang="en-US" sz="2400">
                <a:solidFill>
                  <a:srgbClr val="FFFAEF"/>
                </a:solidFill>
                <a:latin typeface="Cabin"/>
              </a:rPr>
              <a:t>Tạo Merge Join để thực hiện kết 2 nguồn dữ liệu sau khi đã sắp xếp, lựa chọn các thuộc tính cần có để đổ vào bảng DimTime</a:t>
            </a:r>
          </a:p>
        </p:txBody>
      </p:sp>
      <p:sp>
        <p:nvSpPr>
          <p:cNvPr id="6" name="TextBox 6"/>
          <p:cNvSpPr txBox="1"/>
          <p:nvPr/>
        </p:nvSpPr>
        <p:spPr>
          <a:xfrm>
            <a:off x="9487297" y="8790318"/>
            <a:ext cx="8020664" cy="1236954"/>
          </a:xfrm>
          <a:prstGeom prst="rect">
            <a:avLst/>
          </a:prstGeom>
        </p:spPr>
        <p:txBody>
          <a:bodyPr lIns="0" tIns="0" rIns="0" bIns="0" rtlCol="0" anchor="t">
            <a:spAutoFit/>
          </a:bodyPr>
          <a:lstStyle/>
          <a:p>
            <a:pPr algn="l">
              <a:lnSpc>
                <a:spcPts val="3313"/>
              </a:lnSpc>
            </a:pPr>
            <a:r>
              <a:rPr lang="en-US" sz="2366">
                <a:solidFill>
                  <a:srgbClr val="FFFAEF"/>
                </a:solidFill>
                <a:latin typeface="Cabin"/>
              </a:rPr>
              <a:t>Sử dụng đối tượng ADO.NET Destination để lưu dữ liệu vừa được kết và lưu vào bảng DimTime trong cơ sở dữ liệu NBAStatsDW</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7924461" cy="8229600"/>
            <a:chOff x="0" y="0"/>
            <a:chExt cx="2087101" cy="2167467"/>
          </a:xfrm>
        </p:grpSpPr>
        <p:sp>
          <p:nvSpPr>
            <p:cNvPr id="3" name="Freeform 3"/>
            <p:cNvSpPr/>
            <p:nvPr/>
          </p:nvSpPr>
          <p:spPr>
            <a:xfrm>
              <a:off x="0" y="0"/>
              <a:ext cx="2087101" cy="2167467"/>
            </a:xfrm>
            <a:custGeom>
              <a:avLst/>
              <a:gdLst/>
              <a:ahLst/>
              <a:cxnLst/>
              <a:rect l="l" t="t" r="r" b="b"/>
              <a:pathLst>
                <a:path w="2087101" h="2167467">
                  <a:moveTo>
                    <a:pt x="43963" y="0"/>
                  </a:moveTo>
                  <a:lnTo>
                    <a:pt x="2043137" y="0"/>
                  </a:lnTo>
                  <a:cubicBezTo>
                    <a:pt x="2067418" y="0"/>
                    <a:pt x="2087101" y="19683"/>
                    <a:pt x="2087101" y="43963"/>
                  </a:cubicBezTo>
                  <a:lnTo>
                    <a:pt x="2087101" y="2123503"/>
                  </a:lnTo>
                  <a:cubicBezTo>
                    <a:pt x="2087101" y="2135163"/>
                    <a:pt x="2082469" y="2146345"/>
                    <a:pt x="2074224" y="2154590"/>
                  </a:cubicBezTo>
                  <a:cubicBezTo>
                    <a:pt x="2065980" y="2162835"/>
                    <a:pt x="2054797" y="2167467"/>
                    <a:pt x="2043137" y="2167467"/>
                  </a:cubicBezTo>
                  <a:lnTo>
                    <a:pt x="43963" y="2167467"/>
                  </a:lnTo>
                  <a:cubicBezTo>
                    <a:pt x="32304" y="2167467"/>
                    <a:pt x="21121" y="2162835"/>
                    <a:pt x="12877" y="2154590"/>
                  </a:cubicBezTo>
                  <a:cubicBezTo>
                    <a:pt x="4632" y="2146345"/>
                    <a:pt x="0" y="2135163"/>
                    <a:pt x="0" y="2123503"/>
                  </a:cubicBezTo>
                  <a:lnTo>
                    <a:pt x="0" y="43963"/>
                  </a:lnTo>
                  <a:cubicBezTo>
                    <a:pt x="0" y="32304"/>
                    <a:pt x="4632" y="21121"/>
                    <a:pt x="12877" y="12877"/>
                  </a:cubicBezTo>
                  <a:cubicBezTo>
                    <a:pt x="21121" y="4632"/>
                    <a:pt x="32304" y="0"/>
                    <a:pt x="43963" y="0"/>
                  </a:cubicBezTo>
                  <a:close/>
                </a:path>
              </a:pathLst>
            </a:custGeom>
            <a:solidFill>
              <a:srgbClr val="5034C4">
                <a:alpha val="4706"/>
              </a:srgbClr>
            </a:solidFill>
          </p:spPr>
          <p:txBody>
            <a:bodyPr/>
            <a:lstStyle/>
            <a:p>
              <a:endParaRPr lang="en-US"/>
            </a:p>
          </p:txBody>
        </p:sp>
        <p:sp>
          <p:nvSpPr>
            <p:cNvPr id="4" name="TextBox 4"/>
            <p:cNvSpPr txBox="1"/>
            <p:nvPr/>
          </p:nvSpPr>
          <p:spPr>
            <a:xfrm>
              <a:off x="0" y="-38100"/>
              <a:ext cx="2087101" cy="2205567"/>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9910495" y="2299018"/>
            <a:ext cx="6881097" cy="7259557"/>
          </a:xfrm>
          <a:custGeom>
            <a:avLst/>
            <a:gdLst/>
            <a:ahLst/>
            <a:cxnLst/>
            <a:rect l="l" t="t" r="r" b="b"/>
            <a:pathLst>
              <a:path w="6881097" h="7259557">
                <a:moveTo>
                  <a:pt x="0" y="0"/>
                </a:moveTo>
                <a:lnTo>
                  <a:pt x="6881097" y="0"/>
                </a:lnTo>
                <a:lnTo>
                  <a:pt x="6881097" y="7259557"/>
                </a:lnTo>
                <a:lnTo>
                  <a:pt x="0" y="7259557"/>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1028700" y="3920836"/>
            <a:ext cx="6571002" cy="505057"/>
          </a:xfrm>
          <a:prstGeom prst="rect">
            <a:avLst/>
          </a:prstGeom>
        </p:spPr>
        <p:txBody>
          <a:bodyPr lIns="0" tIns="0" rIns="0" bIns="0" rtlCol="0" anchor="t">
            <a:spAutoFit/>
          </a:bodyPr>
          <a:lstStyle/>
          <a:p>
            <a:pPr algn="l">
              <a:lnSpc>
                <a:spcPts val="4187"/>
              </a:lnSpc>
            </a:pPr>
            <a:r>
              <a:rPr lang="en-US" sz="2990">
                <a:solidFill>
                  <a:srgbClr val="5034C4"/>
                </a:solidFill>
                <a:latin typeface="Cabin Bold"/>
              </a:rPr>
              <a:t>SEQUENCE LOAD DIMENSION TABLES</a:t>
            </a:r>
          </a:p>
        </p:txBody>
      </p:sp>
      <p:sp>
        <p:nvSpPr>
          <p:cNvPr id="7" name="TextBox 7"/>
          <p:cNvSpPr txBox="1"/>
          <p:nvPr/>
        </p:nvSpPr>
        <p:spPr>
          <a:xfrm>
            <a:off x="1028700" y="1219970"/>
            <a:ext cx="6571002" cy="1079048"/>
          </a:xfrm>
          <a:prstGeom prst="rect">
            <a:avLst/>
          </a:prstGeom>
        </p:spPr>
        <p:txBody>
          <a:bodyPr lIns="0" tIns="0" rIns="0" bIns="0" rtlCol="0" anchor="t">
            <a:spAutoFit/>
          </a:bodyPr>
          <a:lstStyle/>
          <a:p>
            <a:pPr algn="l">
              <a:lnSpc>
                <a:spcPts val="8439"/>
              </a:lnSpc>
            </a:pPr>
            <a:r>
              <a:rPr lang="en-US" sz="7032">
                <a:solidFill>
                  <a:srgbClr val="5034C4"/>
                </a:solidFill>
                <a:latin typeface="Cabin Bold"/>
              </a:rPr>
              <a:t>Sequences</a:t>
            </a:r>
          </a:p>
        </p:txBody>
      </p:sp>
      <p:sp>
        <p:nvSpPr>
          <p:cNvPr id="8" name="TextBox 8"/>
          <p:cNvSpPr txBox="1"/>
          <p:nvPr/>
        </p:nvSpPr>
        <p:spPr>
          <a:xfrm>
            <a:off x="1028700" y="4707255"/>
            <a:ext cx="6113320" cy="824865"/>
          </a:xfrm>
          <a:prstGeom prst="rect">
            <a:avLst/>
          </a:prstGeom>
        </p:spPr>
        <p:txBody>
          <a:bodyPr lIns="0" tIns="0" rIns="0" bIns="0" rtlCol="0" anchor="t">
            <a:spAutoFit/>
          </a:bodyPr>
          <a:lstStyle/>
          <a:p>
            <a:pPr algn="l">
              <a:lnSpc>
                <a:spcPts val="3359"/>
              </a:lnSpc>
            </a:pPr>
            <a:r>
              <a:rPr lang="en-US" sz="2400">
                <a:solidFill>
                  <a:srgbClr val="5034C4"/>
                </a:solidFill>
                <a:latin typeface="Cabin"/>
              </a:rPr>
              <a:t>Sequence dùng để load các bảng chiều cho kho dữ liệu từ dữ liệu gốc</a:t>
            </a:r>
          </a:p>
        </p:txBody>
      </p:sp>
      <p:sp>
        <p:nvSpPr>
          <p:cNvPr id="9" name="TextBox 9"/>
          <p:cNvSpPr txBox="1"/>
          <p:nvPr/>
        </p:nvSpPr>
        <p:spPr>
          <a:xfrm>
            <a:off x="10523149" y="1483153"/>
            <a:ext cx="6571002" cy="505057"/>
          </a:xfrm>
          <a:prstGeom prst="rect">
            <a:avLst/>
          </a:prstGeom>
        </p:spPr>
        <p:txBody>
          <a:bodyPr lIns="0" tIns="0" rIns="0" bIns="0" rtlCol="0" anchor="t">
            <a:spAutoFit/>
          </a:bodyPr>
          <a:lstStyle/>
          <a:p>
            <a:pPr algn="l">
              <a:lnSpc>
                <a:spcPts val="4187"/>
              </a:lnSpc>
            </a:pPr>
            <a:r>
              <a:rPr lang="en-US" sz="2990">
                <a:solidFill>
                  <a:srgbClr val="5034C4"/>
                </a:solidFill>
                <a:latin typeface="Cabin Bold"/>
              </a:rPr>
              <a:t>SƠ ĐỒ LOAD BẢNG DIMGAME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1356E"/>
        </a:solidFill>
        <a:effectLst/>
      </p:bgPr>
    </p:bg>
    <p:spTree>
      <p:nvGrpSpPr>
        <p:cNvPr id="1" name=""/>
        <p:cNvGrpSpPr/>
        <p:nvPr/>
      </p:nvGrpSpPr>
      <p:grpSpPr>
        <a:xfrm>
          <a:off x="0" y="0"/>
          <a:ext cx="0" cy="0"/>
          <a:chOff x="0" y="0"/>
          <a:chExt cx="0" cy="0"/>
        </a:xfrm>
      </p:grpSpPr>
      <p:sp>
        <p:nvSpPr>
          <p:cNvPr id="2" name="Freeform 2"/>
          <p:cNvSpPr/>
          <p:nvPr/>
        </p:nvSpPr>
        <p:spPr>
          <a:xfrm rot="-10800000">
            <a:off x="0" y="0"/>
            <a:ext cx="18288000" cy="10972800"/>
          </a:xfrm>
          <a:custGeom>
            <a:avLst/>
            <a:gdLst/>
            <a:ahLst/>
            <a:cxnLst/>
            <a:rect l="l" t="t" r="r" b="b"/>
            <a:pathLst>
              <a:path w="18288000" h="10972800">
                <a:moveTo>
                  <a:pt x="0" y="0"/>
                </a:moveTo>
                <a:lnTo>
                  <a:pt x="18288000" y="0"/>
                </a:lnTo>
                <a:lnTo>
                  <a:pt x="18288000" y="10972800"/>
                </a:lnTo>
                <a:lnTo>
                  <a:pt x="0" y="10972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515457" y="247090"/>
            <a:ext cx="8628543" cy="8554795"/>
          </a:xfrm>
          <a:custGeom>
            <a:avLst/>
            <a:gdLst/>
            <a:ahLst/>
            <a:cxnLst/>
            <a:rect l="l" t="t" r="r" b="b"/>
            <a:pathLst>
              <a:path w="8628543" h="8554795">
                <a:moveTo>
                  <a:pt x="0" y="0"/>
                </a:moveTo>
                <a:lnTo>
                  <a:pt x="8628543" y="0"/>
                </a:lnTo>
                <a:lnTo>
                  <a:pt x="8628543" y="8554794"/>
                </a:lnTo>
                <a:lnTo>
                  <a:pt x="0" y="8554794"/>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2480340" y="9210675"/>
            <a:ext cx="6113320" cy="405765"/>
          </a:xfrm>
          <a:prstGeom prst="rect">
            <a:avLst/>
          </a:prstGeom>
        </p:spPr>
        <p:txBody>
          <a:bodyPr lIns="0" tIns="0" rIns="0" bIns="0" rtlCol="0" anchor="t">
            <a:spAutoFit/>
          </a:bodyPr>
          <a:lstStyle/>
          <a:p>
            <a:pPr algn="l">
              <a:lnSpc>
                <a:spcPts val="3359"/>
              </a:lnSpc>
            </a:pPr>
            <a:r>
              <a:rPr lang="en-US" sz="2400">
                <a:solidFill>
                  <a:srgbClr val="FFFAEF"/>
                </a:solidFill>
                <a:latin typeface="Cabin"/>
              </a:rPr>
              <a:t>Cơ sở dữ liệu nguồn và bảng nguồn</a:t>
            </a:r>
          </a:p>
        </p:txBody>
      </p:sp>
      <p:sp>
        <p:nvSpPr>
          <p:cNvPr id="5" name="TextBox 5"/>
          <p:cNvSpPr txBox="1"/>
          <p:nvPr/>
        </p:nvSpPr>
        <p:spPr>
          <a:xfrm>
            <a:off x="10448843" y="1261783"/>
            <a:ext cx="6113320" cy="824865"/>
          </a:xfrm>
          <a:prstGeom prst="rect">
            <a:avLst/>
          </a:prstGeom>
        </p:spPr>
        <p:txBody>
          <a:bodyPr lIns="0" tIns="0" rIns="0" bIns="0" rtlCol="0" anchor="t">
            <a:spAutoFit/>
          </a:bodyPr>
          <a:lstStyle/>
          <a:p>
            <a:pPr algn="l">
              <a:lnSpc>
                <a:spcPts val="3359"/>
              </a:lnSpc>
            </a:pPr>
            <a:r>
              <a:rPr lang="en-US" sz="2400">
                <a:solidFill>
                  <a:srgbClr val="FFFAEF"/>
                </a:solidFill>
                <a:latin typeface="Cabin"/>
              </a:rPr>
              <a:t>Tạo ADO.NET Source để lấy dữ liệu gốc ở bảng gameStatistics trong database NBAStats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1356E"/>
        </a:solidFill>
        <a:effectLst/>
      </p:bgPr>
    </p:bg>
    <p:spTree>
      <p:nvGrpSpPr>
        <p:cNvPr id="1" name=""/>
        <p:cNvGrpSpPr/>
        <p:nvPr/>
      </p:nvGrpSpPr>
      <p:grpSpPr>
        <a:xfrm>
          <a:off x="0" y="0"/>
          <a:ext cx="0" cy="0"/>
          <a:chOff x="0" y="0"/>
          <a:chExt cx="0" cy="0"/>
        </a:xfrm>
      </p:grpSpPr>
      <p:sp>
        <p:nvSpPr>
          <p:cNvPr id="2" name="Freeform 2"/>
          <p:cNvSpPr/>
          <p:nvPr/>
        </p:nvSpPr>
        <p:spPr>
          <a:xfrm rot="-10800000">
            <a:off x="0" y="0"/>
            <a:ext cx="18288000" cy="10972800"/>
          </a:xfrm>
          <a:custGeom>
            <a:avLst/>
            <a:gdLst/>
            <a:ahLst/>
            <a:cxnLst/>
            <a:rect l="l" t="t" r="r" b="b"/>
            <a:pathLst>
              <a:path w="18288000" h="10972800">
                <a:moveTo>
                  <a:pt x="0" y="0"/>
                </a:moveTo>
                <a:lnTo>
                  <a:pt x="18288000" y="0"/>
                </a:lnTo>
                <a:lnTo>
                  <a:pt x="18288000" y="10972800"/>
                </a:lnTo>
                <a:lnTo>
                  <a:pt x="0" y="10972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918801" y="567139"/>
            <a:ext cx="8225199" cy="9152722"/>
          </a:xfrm>
          <a:custGeom>
            <a:avLst/>
            <a:gdLst/>
            <a:ahLst/>
            <a:cxnLst/>
            <a:rect l="l" t="t" r="r" b="b"/>
            <a:pathLst>
              <a:path w="8225199" h="9152722">
                <a:moveTo>
                  <a:pt x="0" y="0"/>
                </a:moveTo>
                <a:lnTo>
                  <a:pt x="8225199" y="0"/>
                </a:lnTo>
                <a:lnTo>
                  <a:pt x="8225199" y="9152722"/>
                </a:lnTo>
                <a:lnTo>
                  <a:pt x="0" y="9152722"/>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10244814" y="2150567"/>
            <a:ext cx="7541613" cy="3525728"/>
          </a:xfrm>
          <a:prstGeom prst="rect">
            <a:avLst/>
          </a:prstGeom>
        </p:spPr>
        <p:txBody>
          <a:bodyPr lIns="0" tIns="0" rIns="0" bIns="0" rtlCol="0" anchor="t">
            <a:spAutoFit/>
          </a:bodyPr>
          <a:lstStyle/>
          <a:p>
            <a:pPr marL="618945" lvl="1" indent="-309473" algn="l">
              <a:lnSpc>
                <a:spcPts val="4013"/>
              </a:lnSpc>
              <a:buFont typeface="Arial"/>
              <a:buChar char="•"/>
            </a:pPr>
            <a:r>
              <a:rPr lang="en-US" sz="2866">
                <a:solidFill>
                  <a:srgbClr val="FFFAEF"/>
                </a:solidFill>
                <a:latin typeface="Cabin Bold"/>
              </a:rPr>
              <a:t>Tạo Conditional Split để tách các dòng dữ liệu với điều kiện cho trước, bởi vì 2 dòng liên tiếp trong dữ liệu gốc là cùng thuộc về 1 trận đấu và 2 dòng này có thể là dữ liệu của home thì dòng còn lại sẽ của away và ngược lại. Để thực hiện tách, sử dụng thuộc tính team</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1356E"/>
        </a:solidFill>
        <a:effectLst/>
      </p:bgPr>
    </p:bg>
    <p:spTree>
      <p:nvGrpSpPr>
        <p:cNvPr id="1" name=""/>
        <p:cNvGrpSpPr/>
        <p:nvPr/>
      </p:nvGrpSpPr>
      <p:grpSpPr>
        <a:xfrm>
          <a:off x="0" y="0"/>
          <a:ext cx="0" cy="0"/>
          <a:chOff x="0" y="0"/>
          <a:chExt cx="0" cy="0"/>
        </a:xfrm>
      </p:grpSpPr>
      <p:sp>
        <p:nvSpPr>
          <p:cNvPr id="2" name="Freeform 2"/>
          <p:cNvSpPr/>
          <p:nvPr/>
        </p:nvSpPr>
        <p:spPr>
          <a:xfrm rot="-10800000">
            <a:off x="0" y="0"/>
            <a:ext cx="18288000" cy="10972800"/>
          </a:xfrm>
          <a:custGeom>
            <a:avLst/>
            <a:gdLst/>
            <a:ahLst/>
            <a:cxnLst/>
            <a:rect l="l" t="t" r="r" b="b"/>
            <a:pathLst>
              <a:path w="18288000" h="10972800">
                <a:moveTo>
                  <a:pt x="0" y="0"/>
                </a:moveTo>
                <a:lnTo>
                  <a:pt x="18288000" y="0"/>
                </a:lnTo>
                <a:lnTo>
                  <a:pt x="18288000" y="10972800"/>
                </a:lnTo>
                <a:lnTo>
                  <a:pt x="0" y="10972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516542" y="321039"/>
            <a:ext cx="8439250" cy="9346099"/>
          </a:xfrm>
          <a:custGeom>
            <a:avLst/>
            <a:gdLst/>
            <a:ahLst/>
            <a:cxnLst/>
            <a:rect l="l" t="t" r="r" b="b"/>
            <a:pathLst>
              <a:path w="8439250" h="9346099">
                <a:moveTo>
                  <a:pt x="0" y="0"/>
                </a:moveTo>
                <a:lnTo>
                  <a:pt x="8439250" y="0"/>
                </a:lnTo>
                <a:lnTo>
                  <a:pt x="8439250" y="9346100"/>
                </a:lnTo>
                <a:lnTo>
                  <a:pt x="0" y="9346100"/>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10244814" y="2655392"/>
            <a:ext cx="7541613" cy="2516078"/>
          </a:xfrm>
          <a:prstGeom prst="rect">
            <a:avLst/>
          </a:prstGeom>
        </p:spPr>
        <p:txBody>
          <a:bodyPr lIns="0" tIns="0" rIns="0" bIns="0" rtlCol="0" anchor="t">
            <a:spAutoFit/>
          </a:bodyPr>
          <a:lstStyle/>
          <a:p>
            <a:pPr marL="618945" lvl="1" indent="-309473" algn="l">
              <a:lnSpc>
                <a:spcPts val="4013"/>
              </a:lnSpc>
              <a:buFont typeface="Arial"/>
              <a:buChar char="•"/>
            </a:pPr>
            <a:r>
              <a:rPr lang="en-US" sz="2866">
                <a:solidFill>
                  <a:srgbClr val="FFFAEF"/>
                </a:solidFill>
                <a:latin typeface="Cabin Bold"/>
              </a:rPr>
              <a:t>Tạo Sort ở cả 2 nhánh điều kiện, thực hiện sắp xếp thứ tự tăng dần theo thuộc tính gameId, tick chọn Remove rows with duplicate sort values để xóa các thuộc tính bị lặp khi sắp xếp</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1356E"/>
        </a:solidFill>
        <a:effectLst/>
      </p:bgPr>
    </p:bg>
    <p:spTree>
      <p:nvGrpSpPr>
        <p:cNvPr id="1" name=""/>
        <p:cNvGrpSpPr/>
        <p:nvPr/>
      </p:nvGrpSpPr>
      <p:grpSpPr>
        <a:xfrm>
          <a:off x="0" y="0"/>
          <a:ext cx="0" cy="0"/>
          <a:chOff x="0" y="0"/>
          <a:chExt cx="0" cy="0"/>
        </a:xfrm>
      </p:grpSpPr>
      <p:sp>
        <p:nvSpPr>
          <p:cNvPr id="2" name="Freeform 2"/>
          <p:cNvSpPr/>
          <p:nvPr/>
        </p:nvSpPr>
        <p:spPr>
          <a:xfrm rot="-10800000">
            <a:off x="0" y="0"/>
            <a:ext cx="18288000" cy="10972800"/>
          </a:xfrm>
          <a:custGeom>
            <a:avLst/>
            <a:gdLst/>
            <a:ahLst/>
            <a:cxnLst/>
            <a:rect l="l" t="t" r="r" b="b"/>
            <a:pathLst>
              <a:path w="18288000" h="10972800">
                <a:moveTo>
                  <a:pt x="0" y="0"/>
                </a:moveTo>
                <a:lnTo>
                  <a:pt x="18288000" y="0"/>
                </a:lnTo>
                <a:lnTo>
                  <a:pt x="18288000" y="10972800"/>
                </a:lnTo>
                <a:lnTo>
                  <a:pt x="0" y="10972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01440" y="217114"/>
            <a:ext cx="7986654" cy="8491257"/>
          </a:xfrm>
          <a:custGeom>
            <a:avLst/>
            <a:gdLst/>
            <a:ahLst/>
            <a:cxnLst/>
            <a:rect l="l" t="t" r="r" b="b"/>
            <a:pathLst>
              <a:path w="7986654" h="8491257">
                <a:moveTo>
                  <a:pt x="0" y="0"/>
                </a:moveTo>
                <a:lnTo>
                  <a:pt x="7986654" y="0"/>
                </a:lnTo>
                <a:lnTo>
                  <a:pt x="7986654" y="8491257"/>
                </a:lnTo>
                <a:lnTo>
                  <a:pt x="0" y="8491257"/>
                </a:lnTo>
                <a:lnTo>
                  <a:pt x="0" y="0"/>
                </a:lnTo>
                <a:close/>
              </a:path>
            </a:pathLst>
          </a:custGeom>
          <a:blipFill>
            <a:blip r:embed="rId4"/>
            <a:stretch>
              <a:fillRect/>
            </a:stretch>
          </a:blipFill>
        </p:spPr>
        <p:txBody>
          <a:bodyPr/>
          <a:lstStyle/>
          <a:p>
            <a:endParaRPr lang="en-US"/>
          </a:p>
        </p:txBody>
      </p:sp>
      <p:sp>
        <p:nvSpPr>
          <p:cNvPr id="4" name="Freeform 4"/>
          <p:cNvSpPr/>
          <p:nvPr/>
        </p:nvSpPr>
        <p:spPr>
          <a:xfrm>
            <a:off x="9056609" y="217114"/>
            <a:ext cx="8639901" cy="8491257"/>
          </a:xfrm>
          <a:custGeom>
            <a:avLst/>
            <a:gdLst/>
            <a:ahLst/>
            <a:cxnLst/>
            <a:rect l="l" t="t" r="r" b="b"/>
            <a:pathLst>
              <a:path w="8639901" h="8491257">
                <a:moveTo>
                  <a:pt x="0" y="0"/>
                </a:moveTo>
                <a:lnTo>
                  <a:pt x="8639901" y="0"/>
                </a:lnTo>
                <a:lnTo>
                  <a:pt x="8639901" y="8491257"/>
                </a:lnTo>
                <a:lnTo>
                  <a:pt x="0" y="8491257"/>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813784" y="8791575"/>
            <a:ext cx="6567158" cy="1243965"/>
          </a:xfrm>
          <a:prstGeom prst="rect">
            <a:avLst/>
          </a:prstGeom>
        </p:spPr>
        <p:txBody>
          <a:bodyPr lIns="0" tIns="0" rIns="0" bIns="0" rtlCol="0" anchor="t">
            <a:spAutoFit/>
          </a:bodyPr>
          <a:lstStyle/>
          <a:p>
            <a:pPr algn="l">
              <a:lnSpc>
                <a:spcPts val="3359"/>
              </a:lnSpc>
            </a:pPr>
            <a:r>
              <a:rPr lang="en-US" sz="2400">
                <a:solidFill>
                  <a:srgbClr val="FFFAEF"/>
                </a:solidFill>
                <a:latin typeface="Cabin"/>
              </a:rPr>
              <a:t>Tạo Merge Join để thực hiện kết 2 nguồn dữ liệu sau khi đã sắp xếp, lựa chọn các thuộc tính cần có để đổ vào bảng DimGame</a:t>
            </a:r>
          </a:p>
        </p:txBody>
      </p:sp>
      <p:sp>
        <p:nvSpPr>
          <p:cNvPr id="6" name="TextBox 6"/>
          <p:cNvSpPr txBox="1"/>
          <p:nvPr/>
        </p:nvSpPr>
        <p:spPr>
          <a:xfrm>
            <a:off x="9487297" y="8996972"/>
            <a:ext cx="8020664" cy="823647"/>
          </a:xfrm>
          <a:prstGeom prst="rect">
            <a:avLst/>
          </a:prstGeom>
        </p:spPr>
        <p:txBody>
          <a:bodyPr lIns="0" tIns="0" rIns="0" bIns="0" rtlCol="0" anchor="t">
            <a:spAutoFit/>
          </a:bodyPr>
          <a:lstStyle/>
          <a:p>
            <a:pPr algn="l">
              <a:lnSpc>
                <a:spcPts val="3313"/>
              </a:lnSpc>
            </a:pPr>
            <a:r>
              <a:rPr lang="en-US" sz="2366">
                <a:solidFill>
                  <a:srgbClr val="FFFAEF"/>
                </a:solidFill>
                <a:latin typeface="Cabin"/>
              </a:rPr>
              <a:t>Sử dụng ADO.NET Destination để lưu dữ liệu vừa được kết và lưu vào bảng DimGame trong cơ sở dữ liệu NBAStatsDW</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7924461" cy="8229600"/>
            <a:chOff x="0" y="0"/>
            <a:chExt cx="2087101" cy="2167467"/>
          </a:xfrm>
        </p:grpSpPr>
        <p:sp>
          <p:nvSpPr>
            <p:cNvPr id="3" name="Freeform 3"/>
            <p:cNvSpPr/>
            <p:nvPr/>
          </p:nvSpPr>
          <p:spPr>
            <a:xfrm>
              <a:off x="0" y="0"/>
              <a:ext cx="2087101" cy="2167467"/>
            </a:xfrm>
            <a:custGeom>
              <a:avLst/>
              <a:gdLst/>
              <a:ahLst/>
              <a:cxnLst/>
              <a:rect l="l" t="t" r="r" b="b"/>
              <a:pathLst>
                <a:path w="2087101" h="2167467">
                  <a:moveTo>
                    <a:pt x="43963" y="0"/>
                  </a:moveTo>
                  <a:lnTo>
                    <a:pt x="2043137" y="0"/>
                  </a:lnTo>
                  <a:cubicBezTo>
                    <a:pt x="2067418" y="0"/>
                    <a:pt x="2087101" y="19683"/>
                    <a:pt x="2087101" y="43963"/>
                  </a:cubicBezTo>
                  <a:lnTo>
                    <a:pt x="2087101" y="2123503"/>
                  </a:lnTo>
                  <a:cubicBezTo>
                    <a:pt x="2087101" y="2135163"/>
                    <a:pt x="2082469" y="2146345"/>
                    <a:pt x="2074224" y="2154590"/>
                  </a:cubicBezTo>
                  <a:cubicBezTo>
                    <a:pt x="2065980" y="2162835"/>
                    <a:pt x="2054797" y="2167467"/>
                    <a:pt x="2043137" y="2167467"/>
                  </a:cubicBezTo>
                  <a:lnTo>
                    <a:pt x="43963" y="2167467"/>
                  </a:lnTo>
                  <a:cubicBezTo>
                    <a:pt x="32304" y="2167467"/>
                    <a:pt x="21121" y="2162835"/>
                    <a:pt x="12877" y="2154590"/>
                  </a:cubicBezTo>
                  <a:cubicBezTo>
                    <a:pt x="4632" y="2146345"/>
                    <a:pt x="0" y="2135163"/>
                    <a:pt x="0" y="2123503"/>
                  </a:cubicBezTo>
                  <a:lnTo>
                    <a:pt x="0" y="43963"/>
                  </a:lnTo>
                  <a:cubicBezTo>
                    <a:pt x="0" y="32304"/>
                    <a:pt x="4632" y="21121"/>
                    <a:pt x="12877" y="12877"/>
                  </a:cubicBezTo>
                  <a:cubicBezTo>
                    <a:pt x="21121" y="4632"/>
                    <a:pt x="32304" y="0"/>
                    <a:pt x="43963" y="0"/>
                  </a:cubicBezTo>
                  <a:close/>
                </a:path>
              </a:pathLst>
            </a:custGeom>
            <a:solidFill>
              <a:srgbClr val="5034C4">
                <a:alpha val="4706"/>
              </a:srgbClr>
            </a:solidFill>
          </p:spPr>
          <p:txBody>
            <a:bodyPr/>
            <a:lstStyle/>
            <a:p>
              <a:endParaRPr lang="en-US"/>
            </a:p>
          </p:txBody>
        </p:sp>
        <p:sp>
          <p:nvSpPr>
            <p:cNvPr id="4" name="TextBox 4"/>
            <p:cNvSpPr txBox="1"/>
            <p:nvPr/>
          </p:nvSpPr>
          <p:spPr>
            <a:xfrm>
              <a:off x="0" y="-38100"/>
              <a:ext cx="2087101" cy="2205567"/>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7599702" y="0"/>
            <a:ext cx="7934098" cy="5289399"/>
          </a:xfrm>
          <a:custGeom>
            <a:avLst/>
            <a:gdLst/>
            <a:ahLst/>
            <a:cxnLst/>
            <a:rect l="l" t="t" r="r" b="b"/>
            <a:pathLst>
              <a:path w="7934098" h="5289399">
                <a:moveTo>
                  <a:pt x="0" y="0"/>
                </a:moveTo>
                <a:lnTo>
                  <a:pt x="7934098" y="0"/>
                </a:lnTo>
                <a:lnTo>
                  <a:pt x="7934098" y="5289399"/>
                </a:lnTo>
                <a:lnTo>
                  <a:pt x="0" y="5289399"/>
                </a:lnTo>
                <a:lnTo>
                  <a:pt x="0" y="0"/>
                </a:lnTo>
                <a:close/>
              </a:path>
            </a:pathLst>
          </a:custGeom>
          <a:blipFill>
            <a:blip r:embed="rId2"/>
            <a:stretch>
              <a:fillRect/>
            </a:stretch>
          </a:blipFill>
        </p:spPr>
        <p:txBody>
          <a:bodyPr/>
          <a:lstStyle/>
          <a:p>
            <a:endParaRPr lang="en-US"/>
          </a:p>
        </p:txBody>
      </p:sp>
      <p:sp>
        <p:nvSpPr>
          <p:cNvPr id="6" name="Freeform 6"/>
          <p:cNvSpPr/>
          <p:nvPr/>
        </p:nvSpPr>
        <p:spPr>
          <a:xfrm>
            <a:off x="9429616" y="2888869"/>
            <a:ext cx="9969350" cy="9154548"/>
          </a:xfrm>
          <a:custGeom>
            <a:avLst/>
            <a:gdLst/>
            <a:ahLst/>
            <a:cxnLst/>
            <a:rect l="l" t="t" r="r" b="b"/>
            <a:pathLst>
              <a:path w="9969350" h="9154548">
                <a:moveTo>
                  <a:pt x="0" y="0"/>
                </a:moveTo>
                <a:lnTo>
                  <a:pt x="9969350" y="0"/>
                </a:lnTo>
                <a:lnTo>
                  <a:pt x="9969350" y="9154548"/>
                </a:lnTo>
                <a:lnTo>
                  <a:pt x="0" y="9154548"/>
                </a:lnTo>
                <a:lnTo>
                  <a:pt x="0" y="0"/>
                </a:lnTo>
                <a:close/>
              </a:path>
            </a:pathLst>
          </a:custGeom>
          <a:blipFill>
            <a:blip r:embed="rId3"/>
            <a:stretch>
              <a:fillRect/>
            </a:stretch>
          </a:blipFill>
        </p:spPr>
        <p:txBody>
          <a:bodyPr/>
          <a:lstStyle/>
          <a:p>
            <a:endParaRPr lang="en-US"/>
          </a:p>
        </p:txBody>
      </p:sp>
      <p:sp>
        <p:nvSpPr>
          <p:cNvPr id="7" name="Freeform 7"/>
          <p:cNvSpPr/>
          <p:nvPr/>
        </p:nvSpPr>
        <p:spPr>
          <a:xfrm>
            <a:off x="171450" y="8652004"/>
            <a:ext cx="11799326" cy="1212592"/>
          </a:xfrm>
          <a:custGeom>
            <a:avLst/>
            <a:gdLst/>
            <a:ahLst/>
            <a:cxnLst/>
            <a:rect l="l" t="t" r="r" b="b"/>
            <a:pathLst>
              <a:path w="11799326" h="1212592">
                <a:moveTo>
                  <a:pt x="0" y="0"/>
                </a:moveTo>
                <a:lnTo>
                  <a:pt x="11799326" y="0"/>
                </a:lnTo>
                <a:lnTo>
                  <a:pt x="11799326" y="1212592"/>
                </a:lnTo>
                <a:lnTo>
                  <a:pt x="0" y="1212592"/>
                </a:lnTo>
                <a:lnTo>
                  <a:pt x="0" y="0"/>
                </a:lnTo>
                <a:close/>
              </a:path>
            </a:pathLst>
          </a:custGeom>
          <a:blipFill>
            <a:blip r:embed="rId4"/>
            <a:stretch>
              <a:fillRect t="-1460" b="-1460"/>
            </a:stretch>
          </a:blipFill>
        </p:spPr>
        <p:txBody>
          <a:bodyPr/>
          <a:lstStyle/>
          <a:p>
            <a:endParaRPr lang="en-US"/>
          </a:p>
        </p:txBody>
      </p:sp>
      <p:sp>
        <p:nvSpPr>
          <p:cNvPr id="8" name="TextBox 8"/>
          <p:cNvSpPr txBox="1"/>
          <p:nvPr/>
        </p:nvSpPr>
        <p:spPr>
          <a:xfrm>
            <a:off x="1028700" y="3920836"/>
            <a:ext cx="6571002" cy="505057"/>
          </a:xfrm>
          <a:prstGeom prst="rect">
            <a:avLst/>
          </a:prstGeom>
        </p:spPr>
        <p:txBody>
          <a:bodyPr lIns="0" tIns="0" rIns="0" bIns="0" rtlCol="0" anchor="t">
            <a:spAutoFit/>
          </a:bodyPr>
          <a:lstStyle/>
          <a:p>
            <a:pPr algn="l">
              <a:lnSpc>
                <a:spcPts val="4187"/>
              </a:lnSpc>
            </a:pPr>
            <a:r>
              <a:rPr lang="en-US" sz="2990">
                <a:solidFill>
                  <a:srgbClr val="5034C4"/>
                </a:solidFill>
                <a:latin typeface="Cabin Bold"/>
              </a:rPr>
              <a:t>SEQUENCE CREATE FOREIGN KEY</a:t>
            </a:r>
          </a:p>
        </p:txBody>
      </p:sp>
      <p:sp>
        <p:nvSpPr>
          <p:cNvPr id="9" name="TextBox 9"/>
          <p:cNvSpPr txBox="1"/>
          <p:nvPr/>
        </p:nvSpPr>
        <p:spPr>
          <a:xfrm>
            <a:off x="1028700" y="1219970"/>
            <a:ext cx="6571002" cy="1079048"/>
          </a:xfrm>
          <a:prstGeom prst="rect">
            <a:avLst/>
          </a:prstGeom>
        </p:spPr>
        <p:txBody>
          <a:bodyPr lIns="0" tIns="0" rIns="0" bIns="0" rtlCol="0" anchor="t">
            <a:spAutoFit/>
          </a:bodyPr>
          <a:lstStyle/>
          <a:p>
            <a:pPr algn="l">
              <a:lnSpc>
                <a:spcPts val="8439"/>
              </a:lnSpc>
            </a:pPr>
            <a:r>
              <a:rPr lang="en-US" sz="7032">
                <a:solidFill>
                  <a:srgbClr val="5034C4"/>
                </a:solidFill>
                <a:latin typeface="Cabin Bold"/>
              </a:rPr>
              <a:t>Sequences</a:t>
            </a:r>
          </a:p>
        </p:txBody>
      </p:sp>
      <p:sp>
        <p:nvSpPr>
          <p:cNvPr id="10" name="TextBox 10"/>
          <p:cNvSpPr txBox="1"/>
          <p:nvPr/>
        </p:nvSpPr>
        <p:spPr>
          <a:xfrm>
            <a:off x="1028700" y="4497705"/>
            <a:ext cx="6113320" cy="1243965"/>
          </a:xfrm>
          <a:prstGeom prst="rect">
            <a:avLst/>
          </a:prstGeom>
        </p:spPr>
        <p:txBody>
          <a:bodyPr lIns="0" tIns="0" rIns="0" bIns="0" rtlCol="0" anchor="t">
            <a:spAutoFit/>
          </a:bodyPr>
          <a:lstStyle/>
          <a:p>
            <a:pPr algn="l">
              <a:lnSpc>
                <a:spcPts val="3359"/>
              </a:lnSpc>
            </a:pPr>
            <a:r>
              <a:rPr lang="en-US" sz="2400">
                <a:solidFill>
                  <a:srgbClr val="5034C4"/>
                </a:solidFill>
                <a:latin typeface="Cabin"/>
              </a:rPr>
              <a:t>Sequence này chứa 1 Execute SQL Task, dùng để chạy các câu lệnh SQL để tạo các khóa ngoại từ bảng sự kiện đến các bảng chiều</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7924461" cy="8229600"/>
            <a:chOff x="0" y="0"/>
            <a:chExt cx="2087101" cy="2167467"/>
          </a:xfrm>
        </p:grpSpPr>
        <p:sp>
          <p:nvSpPr>
            <p:cNvPr id="3" name="Freeform 3"/>
            <p:cNvSpPr/>
            <p:nvPr/>
          </p:nvSpPr>
          <p:spPr>
            <a:xfrm>
              <a:off x="0" y="0"/>
              <a:ext cx="2087101" cy="2167467"/>
            </a:xfrm>
            <a:custGeom>
              <a:avLst/>
              <a:gdLst/>
              <a:ahLst/>
              <a:cxnLst/>
              <a:rect l="l" t="t" r="r" b="b"/>
              <a:pathLst>
                <a:path w="2087101" h="2167467">
                  <a:moveTo>
                    <a:pt x="43963" y="0"/>
                  </a:moveTo>
                  <a:lnTo>
                    <a:pt x="2043137" y="0"/>
                  </a:lnTo>
                  <a:cubicBezTo>
                    <a:pt x="2067418" y="0"/>
                    <a:pt x="2087101" y="19683"/>
                    <a:pt x="2087101" y="43963"/>
                  </a:cubicBezTo>
                  <a:lnTo>
                    <a:pt x="2087101" y="2123503"/>
                  </a:lnTo>
                  <a:cubicBezTo>
                    <a:pt x="2087101" y="2135163"/>
                    <a:pt x="2082469" y="2146345"/>
                    <a:pt x="2074224" y="2154590"/>
                  </a:cubicBezTo>
                  <a:cubicBezTo>
                    <a:pt x="2065980" y="2162835"/>
                    <a:pt x="2054797" y="2167467"/>
                    <a:pt x="2043137" y="2167467"/>
                  </a:cubicBezTo>
                  <a:lnTo>
                    <a:pt x="43963" y="2167467"/>
                  </a:lnTo>
                  <a:cubicBezTo>
                    <a:pt x="32304" y="2167467"/>
                    <a:pt x="21121" y="2162835"/>
                    <a:pt x="12877" y="2154590"/>
                  </a:cubicBezTo>
                  <a:cubicBezTo>
                    <a:pt x="4632" y="2146345"/>
                    <a:pt x="0" y="2135163"/>
                    <a:pt x="0" y="2123503"/>
                  </a:cubicBezTo>
                  <a:lnTo>
                    <a:pt x="0" y="43963"/>
                  </a:lnTo>
                  <a:cubicBezTo>
                    <a:pt x="0" y="32304"/>
                    <a:pt x="4632" y="21121"/>
                    <a:pt x="12877" y="12877"/>
                  </a:cubicBezTo>
                  <a:cubicBezTo>
                    <a:pt x="21121" y="4632"/>
                    <a:pt x="32304" y="0"/>
                    <a:pt x="43963" y="0"/>
                  </a:cubicBezTo>
                  <a:close/>
                </a:path>
              </a:pathLst>
            </a:custGeom>
            <a:solidFill>
              <a:srgbClr val="5034C4">
                <a:alpha val="4706"/>
              </a:srgbClr>
            </a:solidFill>
          </p:spPr>
          <p:txBody>
            <a:bodyPr/>
            <a:lstStyle/>
            <a:p>
              <a:endParaRPr lang="en-US"/>
            </a:p>
          </p:txBody>
        </p:sp>
        <p:sp>
          <p:nvSpPr>
            <p:cNvPr id="4" name="TextBox 4"/>
            <p:cNvSpPr txBox="1"/>
            <p:nvPr/>
          </p:nvSpPr>
          <p:spPr>
            <a:xfrm>
              <a:off x="0" y="-38100"/>
              <a:ext cx="2087101" cy="2205567"/>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4695837" y="3122372"/>
            <a:ext cx="13592163" cy="6207959"/>
          </a:xfrm>
          <a:custGeom>
            <a:avLst/>
            <a:gdLst/>
            <a:ahLst/>
            <a:cxnLst/>
            <a:rect l="l" t="t" r="r" b="b"/>
            <a:pathLst>
              <a:path w="13592163" h="6207959">
                <a:moveTo>
                  <a:pt x="0" y="0"/>
                </a:moveTo>
                <a:lnTo>
                  <a:pt x="13592163" y="0"/>
                </a:lnTo>
                <a:lnTo>
                  <a:pt x="13592163" y="6207959"/>
                </a:lnTo>
                <a:lnTo>
                  <a:pt x="0" y="6207959"/>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1306046" y="2579331"/>
            <a:ext cx="3285501" cy="1028932"/>
          </a:xfrm>
          <a:prstGeom prst="rect">
            <a:avLst/>
          </a:prstGeom>
        </p:spPr>
        <p:txBody>
          <a:bodyPr lIns="0" tIns="0" rIns="0" bIns="0" rtlCol="0" anchor="t">
            <a:spAutoFit/>
          </a:bodyPr>
          <a:lstStyle/>
          <a:p>
            <a:pPr algn="l">
              <a:lnSpc>
                <a:spcPts val="4187"/>
              </a:lnSpc>
            </a:pPr>
            <a:r>
              <a:rPr lang="en-US" sz="2990">
                <a:solidFill>
                  <a:srgbClr val="5034C4"/>
                </a:solidFill>
                <a:latin typeface="Cabin Bold"/>
              </a:rPr>
              <a:t>SEQUENCE LOAD FACT TABLE</a:t>
            </a:r>
          </a:p>
        </p:txBody>
      </p:sp>
      <p:sp>
        <p:nvSpPr>
          <p:cNvPr id="7" name="TextBox 7"/>
          <p:cNvSpPr txBox="1"/>
          <p:nvPr/>
        </p:nvSpPr>
        <p:spPr>
          <a:xfrm>
            <a:off x="1028700" y="1219970"/>
            <a:ext cx="6571002" cy="1079048"/>
          </a:xfrm>
          <a:prstGeom prst="rect">
            <a:avLst/>
          </a:prstGeom>
        </p:spPr>
        <p:txBody>
          <a:bodyPr lIns="0" tIns="0" rIns="0" bIns="0" rtlCol="0" anchor="t">
            <a:spAutoFit/>
          </a:bodyPr>
          <a:lstStyle/>
          <a:p>
            <a:pPr algn="l">
              <a:lnSpc>
                <a:spcPts val="8439"/>
              </a:lnSpc>
            </a:pPr>
            <a:r>
              <a:rPr lang="en-US" sz="7032">
                <a:solidFill>
                  <a:srgbClr val="5034C4"/>
                </a:solidFill>
                <a:latin typeface="Cabin Bold"/>
              </a:rPr>
              <a:t>Sequences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3757983">
            <a:off x="5310914" y="-2439917"/>
            <a:ext cx="11166320" cy="21899658"/>
            <a:chOff x="0" y="0"/>
            <a:chExt cx="2940924" cy="5767811"/>
          </a:xfrm>
        </p:grpSpPr>
        <p:sp>
          <p:nvSpPr>
            <p:cNvPr id="3" name="Freeform 3"/>
            <p:cNvSpPr/>
            <p:nvPr/>
          </p:nvSpPr>
          <p:spPr>
            <a:xfrm>
              <a:off x="0" y="0"/>
              <a:ext cx="2940924" cy="5767811"/>
            </a:xfrm>
            <a:custGeom>
              <a:avLst/>
              <a:gdLst/>
              <a:ahLst/>
              <a:cxnLst/>
              <a:rect l="l" t="t" r="r" b="b"/>
              <a:pathLst>
                <a:path w="2940924" h="5767811">
                  <a:moveTo>
                    <a:pt x="0" y="0"/>
                  </a:moveTo>
                  <a:lnTo>
                    <a:pt x="2940924" y="0"/>
                  </a:lnTo>
                  <a:lnTo>
                    <a:pt x="2940924" y="5767811"/>
                  </a:lnTo>
                  <a:lnTo>
                    <a:pt x="0" y="5767811"/>
                  </a:lnTo>
                  <a:close/>
                </a:path>
              </a:pathLst>
            </a:custGeom>
            <a:solidFill>
              <a:srgbClr val="5034C4"/>
            </a:solidFill>
          </p:spPr>
          <p:txBody>
            <a:bodyPr/>
            <a:lstStyle/>
            <a:p>
              <a:endParaRPr lang="en-US"/>
            </a:p>
          </p:txBody>
        </p:sp>
        <p:sp>
          <p:nvSpPr>
            <p:cNvPr id="4" name="TextBox 4"/>
            <p:cNvSpPr txBox="1"/>
            <p:nvPr/>
          </p:nvSpPr>
          <p:spPr>
            <a:xfrm>
              <a:off x="0" y="-38100"/>
              <a:ext cx="2940924" cy="5805911"/>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028700" y="1203650"/>
            <a:ext cx="6313310" cy="6626566"/>
          </a:xfrm>
          <a:custGeom>
            <a:avLst/>
            <a:gdLst/>
            <a:ahLst/>
            <a:cxnLst/>
            <a:rect l="l" t="t" r="r" b="b"/>
            <a:pathLst>
              <a:path w="6313310" h="6626566">
                <a:moveTo>
                  <a:pt x="0" y="0"/>
                </a:moveTo>
                <a:lnTo>
                  <a:pt x="6313310" y="0"/>
                </a:lnTo>
                <a:lnTo>
                  <a:pt x="6313310" y="6626566"/>
                </a:lnTo>
                <a:lnTo>
                  <a:pt x="0" y="6626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8861003" y="5944449"/>
            <a:ext cx="7621597" cy="1600200"/>
          </a:xfrm>
          <a:prstGeom prst="rect">
            <a:avLst/>
          </a:prstGeom>
        </p:spPr>
        <p:txBody>
          <a:bodyPr lIns="0" tIns="0" rIns="0" bIns="0" rtlCol="0" anchor="t">
            <a:spAutoFit/>
          </a:bodyPr>
          <a:lstStyle/>
          <a:p>
            <a:pPr algn="l">
              <a:lnSpc>
                <a:spcPts val="12606"/>
              </a:lnSpc>
            </a:pPr>
            <a:r>
              <a:rPr lang="en-US" sz="10505">
                <a:solidFill>
                  <a:srgbClr val="C3EBEF"/>
                </a:solidFill>
                <a:latin typeface="Cabin Bold"/>
              </a:rPr>
              <a:t>Giới thiệu</a:t>
            </a:r>
          </a:p>
        </p:txBody>
      </p:sp>
      <p:sp>
        <p:nvSpPr>
          <p:cNvPr id="7" name="Freeform 7"/>
          <p:cNvSpPr/>
          <p:nvPr/>
        </p:nvSpPr>
        <p:spPr>
          <a:xfrm>
            <a:off x="8269954" y="1646458"/>
            <a:ext cx="2608193" cy="2209851"/>
          </a:xfrm>
          <a:custGeom>
            <a:avLst/>
            <a:gdLst/>
            <a:ahLst/>
            <a:cxnLst/>
            <a:rect l="l" t="t" r="r" b="b"/>
            <a:pathLst>
              <a:path w="2608193" h="2209851">
                <a:moveTo>
                  <a:pt x="0" y="0"/>
                </a:moveTo>
                <a:lnTo>
                  <a:pt x="2608193" y="0"/>
                </a:lnTo>
                <a:lnTo>
                  <a:pt x="2608193" y="2209851"/>
                </a:lnTo>
                <a:lnTo>
                  <a:pt x="0" y="22098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11431900" y="568361"/>
            <a:ext cx="1239902" cy="1532463"/>
          </a:xfrm>
          <a:custGeom>
            <a:avLst/>
            <a:gdLst/>
            <a:ahLst/>
            <a:cxnLst/>
            <a:rect l="l" t="t" r="r" b="b"/>
            <a:pathLst>
              <a:path w="1239902" h="1532463">
                <a:moveTo>
                  <a:pt x="0" y="0"/>
                </a:moveTo>
                <a:lnTo>
                  <a:pt x="1239902" y="0"/>
                </a:lnTo>
                <a:lnTo>
                  <a:pt x="1239902" y="1532463"/>
                </a:lnTo>
                <a:lnTo>
                  <a:pt x="0" y="15324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1356E"/>
        </a:solidFill>
        <a:effectLst/>
      </p:bgPr>
    </p:bg>
    <p:spTree>
      <p:nvGrpSpPr>
        <p:cNvPr id="1" name=""/>
        <p:cNvGrpSpPr/>
        <p:nvPr/>
      </p:nvGrpSpPr>
      <p:grpSpPr>
        <a:xfrm>
          <a:off x="0" y="0"/>
          <a:ext cx="0" cy="0"/>
          <a:chOff x="0" y="0"/>
          <a:chExt cx="0" cy="0"/>
        </a:xfrm>
      </p:grpSpPr>
      <p:sp>
        <p:nvSpPr>
          <p:cNvPr id="2" name="Freeform 2"/>
          <p:cNvSpPr/>
          <p:nvPr/>
        </p:nvSpPr>
        <p:spPr>
          <a:xfrm rot="-10800000">
            <a:off x="0" y="114300"/>
            <a:ext cx="18288000" cy="10972800"/>
          </a:xfrm>
          <a:custGeom>
            <a:avLst/>
            <a:gdLst/>
            <a:ahLst/>
            <a:cxnLst/>
            <a:rect l="l" t="t" r="r" b="b"/>
            <a:pathLst>
              <a:path w="18288000" h="10972800">
                <a:moveTo>
                  <a:pt x="0" y="0"/>
                </a:moveTo>
                <a:lnTo>
                  <a:pt x="18288000" y="0"/>
                </a:lnTo>
                <a:lnTo>
                  <a:pt x="18288000" y="10972800"/>
                </a:lnTo>
                <a:lnTo>
                  <a:pt x="0" y="10972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28700" y="1234154"/>
            <a:ext cx="7243816" cy="8024146"/>
          </a:xfrm>
          <a:custGeom>
            <a:avLst/>
            <a:gdLst/>
            <a:ahLst/>
            <a:cxnLst/>
            <a:rect l="l" t="t" r="r" b="b"/>
            <a:pathLst>
              <a:path w="7243816" h="8024146">
                <a:moveTo>
                  <a:pt x="0" y="0"/>
                </a:moveTo>
                <a:lnTo>
                  <a:pt x="7243816" y="0"/>
                </a:lnTo>
                <a:lnTo>
                  <a:pt x="7243816" y="8024146"/>
                </a:lnTo>
                <a:lnTo>
                  <a:pt x="0" y="8024146"/>
                </a:lnTo>
                <a:lnTo>
                  <a:pt x="0" y="0"/>
                </a:lnTo>
                <a:close/>
              </a:path>
            </a:pathLst>
          </a:custGeom>
          <a:blipFill>
            <a:blip r:embed="rId4"/>
            <a:stretch>
              <a:fillRect/>
            </a:stretch>
          </a:blipFill>
        </p:spPr>
        <p:txBody>
          <a:bodyPr/>
          <a:lstStyle/>
          <a:p>
            <a:endParaRPr lang="en-US"/>
          </a:p>
        </p:txBody>
      </p:sp>
      <p:sp>
        <p:nvSpPr>
          <p:cNvPr id="4" name="Freeform 4"/>
          <p:cNvSpPr/>
          <p:nvPr/>
        </p:nvSpPr>
        <p:spPr>
          <a:xfrm>
            <a:off x="9825413" y="1234154"/>
            <a:ext cx="7224748" cy="8024146"/>
          </a:xfrm>
          <a:custGeom>
            <a:avLst/>
            <a:gdLst/>
            <a:ahLst/>
            <a:cxnLst/>
            <a:rect l="l" t="t" r="r" b="b"/>
            <a:pathLst>
              <a:path w="7224748" h="8024146">
                <a:moveTo>
                  <a:pt x="0" y="0"/>
                </a:moveTo>
                <a:lnTo>
                  <a:pt x="7224748" y="0"/>
                </a:lnTo>
                <a:lnTo>
                  <a:pt x="7224748" y="8024146"/>
                </a:lnTo>
                <a:lnTo>
                  <a:pt x="0" y="8024146"/>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1028700" y="396875"/>
            <a:ext cx="9970945" cy="438785"/>
          </a:xfrm>
          <a:prstGeom prst="rect">
            <a:avLst/>
          </a:prstGeom>
        </p:spPr>
        <p:txBody>
          <a:bodyPr lIns="0" tIns="0" rIns="0" bIns="0" rtlCol="0" anchor="t">
            <a:spAutoFit/>
          </a:bodyPr>
          <a:lstStyle/>
          <a:p>
            <a:pPr algn="l">
              <a:lnSpc>
                <a:spcPts val="3639"/>
              </a:lnSpc>
            </a:pPr>
            <a:r>
              <a:rPr lang="en-US" sz="2599">
                <a:solidFill>
                  <a:srgbClr val="FFFAEF"/>
                </a:solidFill>
                <a:latin typeface="Cabin Bold"/>
              </a:rPr>
              <a:t>Tạo các Sort để sắp xếp các nguồn dữ liệu để sử dụng cho kết dữ liệu</a:t>
            </a:r>
          </a:p>
        </p:txBody>
      </p:sp>
      <p:sp>
        <p:nvSpPr>
          <p:cNvPr id="6" name="TextBox 6"/>
          <p:cNvSpPr txBox="1"/>
          <p:nvPr/>
        </p:nvSpPr>
        <p:spPr>
          <a:xfrm>
            <a:off x="966184" y="9363075"/>
            <a:ext cx="8177816" cy="405765"/>
          </a:xfrm>
          <a:prstGeom prst="rect">
            <a:avLst/>
          </a:prstGeom>
        </p:spPr>
        <p:txBody>
          <a:bodyPr lIns="0" tIns="0" rIns="0" bIns="0" rtlCol="0" anchor="t">
            <a:spAutoFit/>
          </a:bodyPr>
          <a:lstStyle/>
          <a:p>
            <a:pPr algn="l">
              <a:lnSpc>
                <a:spcPts val="3359"/>
              </a:lnSpc>
            </a:pPr>
            <a:r>
              <a:rPr lang="en-US" sz="2400">
                <a:solidFill>
                  <a:srgbClr val="FFFAEF"/>
                </a:solidFill>
                <a:latin typeface="Cabin"/>
              </a:rPr>
              <a:t>Sắp xếp dữ liệu gốc theo các thuộc tính gameId, type, teamId</a:t>
            </a:r>
          </a:p>
        </p:txBody>
      </p:sp>
      <p:sp>
        <p:nvSpPr>
          <p:cNvPr id="7" name="TextBox 7"/>
          <p:cNvSpPr txBox="1"/>
          <p:nvPr/>
        </p:nvSpPr>
        <p:spPr>
          <a:xfrm>
            <a:off x="9825413" y="9363075"/>
            <a:ext cx="8177816" cy="405765"/>
          </a:xfrm>
          <a:prstGeom prst="rect">
            <a:avLst/>
          </a:prstGeom>
        </p:spPr>
        <p:txBody>
          <a:bodyPr lIns="0" tIns="0" rIns="0" bIns="0" rtlCol="0" anchor="t">
            <a:spAutoFit/>
          </a:bodyPr>
          <a:lstStyle/>
          <a:p>
            <a:pPr algn="l">
              <a:lnSpc>
                <a:spcPts val="3359"/>
              </a:lnSpc>
            </a:pPr>
            <a:r>
              <a:rPr lang="en-US" sz="2400">
                <a:solidFill>
                  <a:srgbClr val="FFFAEF"/>
                </a:solidFill>
                <a:latin typeface="Cabin"/>
              </a:rPr>
              <a:t>Sắp xếp bảng DimGameType theo thuộc tính typeName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1356E"/>
        </a:solidFill>
        <a:effectLst/>
      </p:bgPr>
    </p:bg>
    <p:spTree>
      <p:nvGrpSpPr>
        <p:cNvPr id="1" name=""/>
        <p:cNvGrpSpPr/>
        <p:nvPr/>
      </p:nvGrpSpPr>
      <p:grpSpPr>
        <a:xfrm>
          <a:off x="0" y="0"/>
          <a:ext cx="0" cy="0"/>
          <a:chOff x="0" y="0"/>
          <a:chExt cx="0" cy="0"/>
        </a:xfrm>
      </p:grpSpPr>
      <p:sp>
        <p:nvSpPr>
          <p:cNvPr id="2" name="Freeform 2"/>
          <p:cNvSpPr/>
          <p:nvPr/>
        </p:nvSpPr>
        <p:spPr>
          <a:xfrm rot="-10800000">
            <a:off x="0" y="0"/>
            <a:ext cx="18288000" cy="10972800"/>
          </a:xfrm>
          <a:custGeom>
            <a:avLst/>
            <a:gdLst/>
            <a:ahLst/>
            <a:cxnLst/>
            <a:rect l="l" t="t" r="r" b="b"/>
            <a:pathLst>
              <a:path w="18288000" h="10972800">
                <a:moveTo>
                  <a:pt x="0" y="0"/>
                </a:moveTo>
                <a:lnTo>
                  <a:pt x="18288000" y="0"/>
                </a:lnTo>
                <a:lnTo>
                  <a:pt x="18288000" y="10972800"/>
                </a:lnTo>
                <a:lnTo>
                  <a:pt x="0" y="10972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95841" y="1028700"/>
            <a:ext cx="7422168" cy="8229600"/>
          </a:xfrm>
          <a:custGeom>
            <a:avLst/>
            <a:gdLst/>
            <a:ahLst/>
            <a:cxnLst/>
            <a:rect l="l" t="t" r="r" b="b"/>
            <a:pathLst>
              <a:path w="7422168" h="8229600">
                <a:moveTo>
                  <a:pt x="0" y="0"/>
                </a:moveTo>
                <a:lnTo>
                  <a:pt x="7422168" y="0"/>
                </a:lnTo>
                <a:lnTo>
                  <a:pt x="7422168" y="8229600"/>
                </a:lnTo>
                <a:lnTo>
                  <a:pt x="0" y="8229600"/>
                </a:lnTo>
                <a:lnTo>
                  <a:pt x="0" y="0"/>
                </a:lnTo>
                <a:close/>
              </a:path>
            </a:pathLst>
          </a:custGeom>
          <a:blipFill>
            <a:blip r:embed="rId4"/>
            <a:stretch>
              <a:fillRect/>
            </a:stretch>
          </a:blipFill>
        </p:spPr>
        <p:txBody>
          <a:bodyPr/>
          <a:lstStyle/>
          <a:p>
            <a:endParaRPr lang="en-US"/>
          </a:p>
        </p:txBody>
      </p:sp>
      <p:sp>
        <p:nvSpPr>
          <p:cNvPr id="4" name="Freeform 4"/>
          <p:cNvSpPr/>
          <p:nvPr/>
        </p:nvSpPr>
        <p:spPr>
          <a:xfrm>
            <a:off x="9144000" y="1008380"/>
            <a:ext cx="7435485" cy="8249920"/>
          </a:xfrm>
          <a:custGeom>
            <a:avLst/>
            <a:gdLst/>
            <a:ahLst/>
            <a:cxnLst/>
            <a:rect l="l" t="t" r="r" b="b"/>
            <a:pathLst>
              <a:path w="7435485" h="8249920">
                <a:moveTo>
                  <a:pt x="0" y="0"/>
                </a:moveTo>
                <a:lnTo>
                  <a:pt x="7435485" y="0"/>
                </a:lnTo>
                <a:lnTo>
                  <a:pt x="7435485" y="8249920"/>
                </a:lnTo>
                <a:lnTo>
                  <a:pt x="0" y="8249920"/>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1028700" y="396875"/>
            <a:ext cx="9970945" cy="438785"/>
          </a:xfrm>
          <a:prstGeom prst="rect">
            <a:avLst/>
          </a:prstGeom>
        </p:spPr>
        <p:txBody>
          <a:bodyPr lIns="0" tIns="0" rIns="0" bIns="0" rtlCol="0" anchor="t">
            <a:spAutoFit/>
          </a:bodyPr>
          <a:lstStyle/>
          <a:p>
            <a:pPr algn="l">
              <a:lnSpc>
                <a:spcPts val="3639"/>
              </a:lnSpc>
            </a:pPr>
            <a:r>
              <a:rPr lang="en-US" sz="2599">
                <a:solidFill>
                  <a:srgbClr val="FFFAEF"/>
                </a:solidFill>
                <a:latin typeface="Cabin Bold"/>
              </a:rPr>
              <a:t>Tạo các Sort để sắp xếp các nguồn dữ liệu để sử dụng cho kết dữ liệu</a:t>
            </a:r>
          </a:p>
        </p:txBody>
      </p:sp>
      <p:sp>
        <p:nvSpPr>
          <p:cNvPr id="6" name="TextBox 6"/>
          <p:cNvSpPr txBox="1"/>
          <p:nvPr/>
        </p:nvSpPr>
        <p:spPr>
          <a:xfrm>
            <a:off x="695841" y="9401175"/>
            <a:ext cx="8177816" cy="405765"/>
          </a:xfrm>
          <a:prstGeom prst="rect">
            <a:avLst/>
          </a:prstGeom>
        </p:spPr>
        <p:txBody>
          <a:bodyPr lIns="0" tIns="0" rIns="0" bIns="0" rtlCol="0" anchor="t">
            <a:spAutoFit/>
          </a:bodyPr>
          <a:lstStyle/>
          <a:p>
            <a:pPr algn="l">
              <a:lnSpc>
                <a:spcPts val="3359"/>
              </a:lnSpc>
            </a:pPr>
            <a:r>
              <a:rPr lang="en-US" sz="2400">
                <a:solidFill>
                  <a:srgbClr val="FFFAEF"/>
                </a:solidFill>
                <a:latin typeface="Cabin"/>
              </a:rPr>
              <a:t>Sắp xếp bảng DimGame theo thuộc tính gameId</a:t>
            </a:r>
          </a:p>
        </p:txBody>
      </p:sp>
      <p:sp>
        <p:nvSpPr>
          <p:cNvPr id="7" name="TextBox 7"/>
          <p:cNvSpPr txBox="1"/>
          <p:nvPr/>
        </p:nvSpPr>
        <p:spPr>
          <a:xfrm>
            <a:off x="9590231" y="9363075"/>
            <a:ext cx="8177816" cy="405765"/>
          </a:xfrm>
          <a:prstGeom prst="rect">
            <a:avLst/>
          </a:prstGeom>
        </p:spPr>
        <p:txBody>
          <a:bodyPr lIns="0" tIns="0" rIns="0" bIns="0" rtlCol="0" anchor="t">
            <a:spAutoFit/>
          </a:bodyPr>
          <a:lstStyle/>
          <a:p>
            <a:pPr algn="l">
              <a:lnSpc>
                <a:spcPts val="3359"/>
              </a:lnSpc>
            </a:pPr>
            <a:r>
              <a:rPr lang="en-US" sz="2400">
                <a:solidFill>
                  <a:srgbClr val="FFFAEF"/>
                </a:solidFill>
                <a:latin typeface="Cabin"/>
              </a:rPr>
              <a:t>Sắp xếp bảng DimTeam theo thuộc tính teamId</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1356E"/>
        </a:solidFill>
        <a:effectLst/>
      </p:bgPr>
    </p:bg>
    <p:spTree>
      <p:nvGrpSpPr>
        <p:cNvPr id="1" name=""/>
        <p:cNvGrpSpPr/>
        <p:nvPr/>
      </p:nvGrpSpPr>
      <p:grpSpPr>
        <a:xfrm>
          <a:off x="0" y="0"/>
          <a:ext cx="0" cy="0"/>
          <a:chOff x="0" y="0"/>
          <a:chExt cx="0" cy="0"/>
        </a:xfrm>
      </p:grpSpPr>
      <p:sp>
        <p:nvSpPr>
          <p:cNvPr id="2" name="Freeform 2"/>
          <p:cNvSpPr/>
          <p:nvPr/>
        </p:nvSpPr>
        <p:spPr>
          <a:xfrm rot="-10800000">
            <a:off x="0" y="0"/>
            <a:ext cx="18288000" cy="10972800"/>
          </a:xfrm>
          <a:custGeom>
            <a:avLst/>
            <a:gdLst/>
            <a:ahLst/>
            <a:cxnLst/>
            <a:rect l="l" t="t" r="r" b="b"/>
            <a:pathLst>
              <a:path w="18288000" h="10972800">
                <a:moveTo>
                  <a:pt x="0" y="0"/>
                </a:moveTo>
                <a:lnTo>
                  <a:pt x="18288000" y="0"/>
                </a:lnTo>
                <a:lnTo>
                  <a:pt x="18288000" y="10972800"/>
                </a:lnTo>
                <a:lnTo>
                  <a:pt x="0" y="10972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704745" y="1028700"/>
            <a:ext cx="7420381" cy="8229600"/>
          </a:xfrm>
          <a:custGeom>
            <a:avLst/>
            <a:gdLst/>
            <a:ahLst/>
            <a:cxnLst/>
            <a:rect l="l" t="t" r="r" b="b"/>
            <a:pathLst>
              <a:path w="7420381" h="8229600">
                <a:moveTo>
                  <a:pt x="0" y="0"/>
                </a:moveTo>
                <a:lnTo>
                  <a:pt x="7420382" y="0"/>
                </a:lnTo>
                <a:lnTo>
                  <a:pt x="7420382" y="8229600"/>
                </a:lnTo>
                <a:lnTo>
                  <a:pt x="0" y="8229600"/>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1028700" y="396875"/>
            <a:ext cx="9970945" cy="438785"/>
          </a:xfrm>
          <a:prstGeom prst="rect">
            <a:avLst/>
          </a:prstGeom>
        </p:spPr>
        <p:txBody>
          <a:bodyPr lIns="0" tIns="0" rIns="0" bIns="0" rtlCol="0" anchor="t">
            <a:spAutoFit/>
          </a:bodyPr>
          <a:lstStyle/>
          <a:p>
            <a:pPr algn="l">
              <a:lnSpc>
                <a:spcPts val="3639"/>
              </a:lnSpc>
            </a:pPr>
            <a:r>
              <a:rPr lang="en-US" sz="2599">
                <a:solidFill>
                  <a:srgbClr val="FFFAEF"/>
                </a:solidFill>
                <a:latin typeface="Cabin Bold"/>
              </a:rPr>
              <a:t>Tạo các Sort để sắp xếp các nguồn dữ liệu để sử dụng cho kết dữ liệu</a:t>
            </a:r>
          </a:p>
        </p:txBody>
      </p:sp>
      <p:sp>
        <p:nvSpPr>
          <p:cNvPr id="5" name="TextBox 5"/>
          <p:cNvSpPr txBox="1"/>
          <p:nvPr/>
        </p:nvSpPr>
        <p:spPr>
          <a:xfrm>
            <a:off x="5208491" y="9577668"/>
            <a:ext cx="6412890" cy="405765"/>
          </a:xfrm>
          <a:prstGeom prst="rect">
            <a:avLst/>
          </a:prstGeom>
        </p:spPr>
        <p:txBody>
          <a:bodyPr lIns="0" tIns="0" rIns="0" bIns="0" rtlCol="0" anchor="t">
            <a:spAutoFit/>
          </a:bodyPr>
          <a:lstStyle/>
          <a:p>
            <a:pPr algn="l">
              <a:lnSpc>
                <a:spcPts val="3359"/>
              </a:lnSpc>
            </a:pPr>
            <a:r>
              <a:rPr lang="en-US" sz="2400">
                <a:solidFill>
                  <a:srgbClr val="FFFAEF"/>
                </a:solidFill>
                <a:latin typeface="Cabin"/>
              </a:rPr>
              <a:t>Sắp xếp bảng DimTime theo thuộc tính gameId</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1356E"/>
        </a:solidFill>
        <a:effectLst/>
      </p:bgPr>
    </p:bg>
    <p:spTree>
      <p:nvGrpSpPr>
        <p:cNvPr id="1" name=""/>
        <p:cNvGrpSpPr/>
        <p:nvPr/>
      </p:nvGrpSpPr>
      <p:grpSpPr>
        <a:xfrm>
          <a:off x="0" y="0"/>
          <a:ext cx="0" cy="0"/>
          <a:chOff x="0" y="0"/>
          <a:chExt cx="0" cy="0"/>
        </a:xfrm>
      </p:grpSpPr>
      <p:sp>
        <p:nvSpPr>
          <p:cNvPr id="2" name="Freeform 2"/>
          <p:cNvSpPr/>
          <p:nvPr/>
        </p:nvSpPr>
        <p:spPr>
          <a:xfrm rot="-10800000">
            <a:off x="0" y="0"/>
            <a:ext cx="18288000" cy="10972800"/>
          </a:xfrm>
          <a:custGeom>
            <a:avLst/>
            <a:gdLst/>
            <a:ahLst/>
            <a:cxnLst/>
            <a:rect l="l" t="t" r="r" b="b"/>
            <a:pathLst>
              <a:path w="18288000" h="10972800">
                <a:moveTo>
                  <a:pt x="0" y="0"/>
                </a:moveTo>
                <a:lnTo>
                  <a:pt x="18288000" y="0"/>
                </a:lnTo>
                <a:lnTo>
                  <a:pt x="18288000" y="10972800"/>
                </a:lnTo>
                <a:lnTo>
                  <a:pt x="0" y="10972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95841" y="373156"/>
            <a:ext cx="7768606" cy="8229600"/>
          </a:xfrm>
          <a:custGeom>
            <a:avLst/>
            <a:gdLst/>
            <a:ahLst/>
            <a:cxnLst/>
            <a:rect l="l" t="t" r="r" b="b"/>
            <a:pathLst>
              <a:path w="7768606" h="8229600">
                <a:moveTo>
                  <a:pt x="0" y="0"/>
                </a:moveTo>
                <a:lnTo>
                  <a:pt x="7768606" y="0"/>
                </a:lnTo>
                <a:lnTo>
                  <a:pt x="7768606" y="8229600"/>
                </a:lnTo>
                <a:lnTo>
                  <a:pt x="0" y="8229600"/>
                </a:lnTo>
                <a:lnTo>
                  <a:pt x="0" y="0"/>
                </a:lnTo>
                <a:close/>
              </a:path>
            </a:pathLst>
          </a:custGeom>
          <a:blipFill>
            <a:blip r:embed="rId4"/>
            <a:stretch>
              <a:fillRect/>
            </a:stretch>
          </a:blipFill>
        </p:spPr>
        <p:txBody>
          <a:bodyPr/>
          <a:lstStyle/>
          <a:p>
            <a:endParaRPr lang="en-US"/>
          </a:p>
        </p:txBody>
      </p:sp>
      <p:sp>
        <p:nvSpPr>
          <p:cNvPr id="4" name="Freeform 4"/>
          <p:cNvSpPr/>
          <p:nvPr/>
        </p:nvSpPr>
        <p:spPr>
          <a:xfrm>
            <a:off x="9630339" y="373156"/>
            <a:ext cx="7429963" cy="8229600"/>
          </a:xfrm>
          <a:custGeom>
            <a:avLst/>
            <a:gdLst/>
            <a:ahLst/>
            <a:cxnLst/>
            <a:rect l="l" t="t" r="r" b="b"/>
            <a:pathLst>
              <a:path w="7429963" h="8229600">
                <a:moveTo>
                  <a:pt x="0" y="0"/>
                </a:moveTo>
                <a:lnTo>
                  <a:pt x="7429963" y="0"/>
                </a:lnTo>
                <a:lnTo>
                  <a:pt x="7429963" y="8229600"/>
                </a:lnTo>
                <a:lnTo>
                  <a:pt x="0" y="8229600"/>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695841" y="8982075"/>
            <a:ext cx="8177816" cy="1243965"/>
          </a:xfrm>
          <a:prstGeom prst="rect">
            <a:avLst/>
          </a:prstGeom>
        </p:spPr>
        <p:txBody>
          <a:bodyPr lIns="0" tIns="0" rIns="0" bIns="0" rtlCol="0" anchor="t">
            <a:spAutoFit/>
          </a:bodyPr>
          <a:lstStyle/>
          <a:p>
            <a:pPr algn="l">
              <a:lnSpc>
                <a:spcPts val="3359"/>
              </a:lnSpc>
            </a:pPr>
            <a:r>
              <a:rPr lang="en-US" sz="2400">
                <a:solidFill>
                  <a:srgbClr val="FFFAEF"/>
                </a:solidFill>
                <a:latin typeface="Cabin"/>
              </a:rPr>
              <a:t>Tạo Merge Join để kết dữ liệu gốc và bảng DimGameType thông qua thuộc tính type, sau đó thực hiện chọn các thuộc tính để phù hợp với bảng sự kiện</a:t>
            </a:r>
          </a:p>
        </p:txBody>
      </p:sp>
      <p:sp>
        <p:nvSpPr>
          <p:cNvPr id="6" name="TextBox 6"/>
          <p:cNvSpPr txBox="1"/>
          <p:nvPr/>
        </p:nvSpPr>
        <p:spPr>
          <a:xfrm>
            <a:off x="9630339" y="8982075"/>
            <a:ext cx="8177816" cy="824865"/>
          </a:xfrm>
          <a:prstGeom prst="rect">
            <a:avLst/>
          </a:prstGeom>
        </p:spPr>
        <p:txBody>
          <a:bodyPr lIns="0" tIns="0" rIns="0" bIns="0" rtlCol="0" anchor="t">
            <a:spAutoFit/>
          </a:bodyPr>
          <a:lstStyle/>
          <a:p>
            <a:pPr algn="l">
              <a:lnSpc>
                <a:spcPts val="3359"/>
              </a:lnSpc>
            </a:pPr>
            <a:r>
              <a:rPr lang="en-US" sz="2400">
                <a:solidFill>
                  <a:srgbClr val="FFFAEF"/>
                </a:solidFill>
                <a:latin typeface="Cabin"/>
              </a:rPr>
              <a:t>Tạo Sort để sắp xếp dữ liệu vừa kết ở Bước 3 theo thuộc tính gameId</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1356E"/>
        </a:solidFill>
        <a:effectLst/>
      </p:bgPr>
    </p:bg>
    <p:spTree>
      <p:nvGrpSpPr>
        <p:cNvPr id="1" name=""/>
        <p:cNvGrpSpPr/>
        <p:nvPr/>
      </p:nvGrpSpPr>
      <p:grpSpPr>
        <a:xfrm>
          <a:off x="0" y="0"/>
          <a:ext cx="0" cy="0"/>
          <a:chOff x="0" y="0"/>
          <a:chExt cx="0" cy="0"/>
        </a:xfrm>
      </p:grpSpPr>
      <p:sp>
        <p:nvSpPr>
          <p:cNvPr id="2" name="Freeform 2"/>
          <p:cNvSpPr/>
          <p:nvPr/>
        </p:nvSpPr>
        <p:spPr>
          <a:xfrm rot="-10800000">
            <a:off x="0" y="0"/>
            <a:ext cx="18288000" cy="10972800"/>
          </a:xfrm>
          <a:custGeom>
            <a:avLst/>
            <a:gdLst/>
            <a:ahLst/>
            <a:cxnLst/>
            <a:rect l="l" t="t" r="r" b="b"/>
            <a:pathLst>
              <a:path w="18288000" h="10972800">
                <a:moveTo>
                  <a:pt x="0" y="0"/>
                </a:moveTo>
                <a:lnTo>
                  <a:pt x="18288000" y="0"/>
                </a:lnTo>
                <a:lnTo>
                  <a:pt x="18288000" y="10972800"/>
                </a:lnTo>
                <a:lnTo>
                  <a:pt x="0" y="10972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95841" y="373156"/>
            <a:ext cx="8055929" cy="8499688"/>
          </a:xfrm>
          <a:custGeom>
            <a:avLst/>
            <a:gdLst/>
            <a:ahLst/>
            <a:cxnLst/>
            <a:rect l="l" t="t" r="r" b="b"/>
            <a:pathLst>
              <a:path w="8055929" h="8499688">
                <a:moveTo>
                  <a:pt x="0" y="0"/>
                </a:moveTo>
                <a:lnTo>
                  <a:pt x="8055929" y="0"/>
                </a:lnTo>
                <a:lnTo>
                  <a:pt x="8055929" y="8499687"/>
                </a:lnTo>
                <a:lnTo>
                  <a:pt x="0" y="8499687"/>
                </a:lnTo>
                <a:lnTo>
                  <a:pt x="0" y="0"/>
                </a:lnTo>
                <a:close/>
              </a:path>
            </a:pathLst>
          </a:custGeom>
          <a:blipFill>
            <a:blip r:embed="rId4"/>
            <a:stretch>
              <a:fillRect/>
            </a:stretch>
          </a:blipFill>
        </p:spPr>
        <p:txBody>
          <a:bodyPr/>
          <a:lstStyle/>
          <a:p>
            <a:endParaRPr lang="en-US"/>
          </a:p>
        </p:txBody>
      </p:sp>
      <p:sp>
        <p:nvSpPr>
          <p:cNvPr id="4" name="Freeform 4"/>
          <p:cNvSpPr/>
          <p:nvPr/>
        </p:nvSpPr>
        <p:spPr>
          <a:xfrm>
            <a:off x="9605126" y="373156"/>
            <a:ext cx="7654174" cy="8465212"/>
          </a:xfrm>
          <a:custGeom>
            <a:avLst/>
            <a:gdLst/>
            <a:ahLst/>
            <a:cxnLst/>
            <a:rect l="l" t="t" r="r" b="b"/>
            <a:pathLst>
              <a:path w="7654174" h="8465212">
                <a:moveTo>
                  <a:pt x="0" y="0"/>
                </a:moveTo>
                <a:lnTo>
                  <a:pt x="7654174" y="0"/>
                </a:lnTo>
                <a:lnTo>
                  <a:pt x="7654174" y="8465212"/>
                </a:lnTo>
                <a:lnTo>
                  <a:pt x="0" y="8465212"/>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695841" y="9191625"/>
            <a:ext cx="8177816" cy="824865"/>
          </a:xfrm>
          <a:prstGeom prst="rect">
            <a:avLst/>
          </a:prstGeom>
        </p:spPr>
        <p:txBody>
          <a:bodyPr lIns="0" tIns="0" rIns="0" bIns="0" rtlCol="0" anchor="t">
            <a:spAutoFit/>
          </a:bodyPr>
          <a:lstStyle/>
          <a:p>
            <a:pPr algn="l">
              <a:lnSpc>
                <a:spcPts val="3359"/>
              </a:lnSpc>
            </a:pPr>
            <a:r>
              <a:rPr lang="en-US" sz="2400">
                <a:solidFill>
                  <a:srgbClr val="FFFAEF"/>
                </a:solidFill>
                <a:latin typeface="Cabin"/>
              </a:rPr>
              <a:t>Tạo Merge Join để kết dữ liệu vừa sắp xếp ở Bước 4 với bảng DimGame thông qua thuộc tính gameId</a:t>
            </a:r>
          </a:p>
        </p:txBody>
      </p:sp>
      <p:sp>
        <p:nvSpPr>
          <p:cNvPr id="6" name="TextBox 6"/>
          <p:cNvSpPr txBox="1"/>
          <p:nvPr/>
        </p:nvSpPr>
        <p:spPr>
          <a:xfrm>
            <a:off x="9605126" y="9191625"/>
            <a:ext cx="8177816" cy="824865"/>
          </a:xfrm>
          <a:prstGeom prst="rect">
            <a:avLst/>
          </a:prstGeom>
        </p:spPr>
        <p:txBody>
          <a:bodyPr lIns="0" tIns="0" rIns="0" bIns="0" rtlCol="0" anchor="t">
            <a:spAutoFit/>
          </a:bodyPr>
          <a:lstStyle/>
          <a:p>
            <a:pPr algn="l">
              <a:lnSpc>
                <a:spcPts val="3359"/>
              </a:lnSpc>
            </a:pPr>
            <a:r>
              <a:rPr lang="en-US" sz="2400">
                <a:solidFill>
                  <a:srgbClr val="FFFAEF"/>
                </a:solidFill>
                <a:latin typeface="Cabin"/>
              </a:rPr>
              <a:t>Tạo Sort để sắp xếp dữ liệu vừa kết ở Bước 5 theo thuộc tính teamId</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1356E"/>
        </a:solidFill>
        <a:effectLst/>
      </p:bgPr>
    </p:bg>
    <p:spTree>
      <p:nvGrpSpPr>
        <p:cNvPr id="1" name=""/>
        <p:cNvGrpSpPr/>
        <p:nvPr/>
      </p:nvGrpSpPr>
      <p:grpSpPr>
        <a:xfrm>
          <a:off x="0" y="0"/>
          <a:ext cx="0" cy="0"/>
          <a:chOff x="0" y="0"/>
          <a:chExt cx="0" cy="0"/>
        </a:xfrm>
      </p:grpSpPr>
      <p:sp>
        <p:nvSpPr>
          <p:cNvPr id="2" name="Freeform 2"/>
          <p:cNvSpPr/>
          <p:nvPr/>
        </p:nvSpPr>
        <p:spPr>
          <a:xfrm rot="-10800000">
            <a:off x="0" y="0"/>
            <a:ext cx="18288000" cy="10972800"/>
          </a:xfrm>
          <a:custGeom>
            <a:avLst/>
            <a:gdLst/>
            <a:ahLst/>
            <a:cxnLst/>
            <a:rect l="l" t="t" r="r" b="b"/>
            <a:pathLst>
              <a:path w="18288000" h="10972800">
                <a:moveTo>
                  <a:pt x="0" y="0"/>
                </a:moveTo>
                <a:lnTo>
                  <a:pt x="18288000" y="0"/>
                </a:lnTo>
                <a:lnTo>
                  <a:pt x="18288000" y="10972800"/>
                </a:lnTo>
                <a:lnTo>
                  <a:pt x="0" y="10972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08198" y="373156"/>
            <a:ext cx="8097434" cy="8590178"/>
          </a:xfrm>
          <a:custGeom>
            <a:avLst/>
            <a:gdLst/>
            <a:ahLst/>
            <a:cxnLst/>
            <a:rect l="l" t="t" r="r" b="b"/>
            <a:pathLst>
              <a:path w="8097434" h="8590178">
                <a:moveTo>
                  <a:pt x="0" y="0"/>
                </a:moveTo>
                <a:lnTo>
                  <a:pt x="8097434" y="0"/>
                </a:lnTo>
                <a:lnTo>
                  <a:pt x="8097434" y="8590178"/>
                </a:lnTo>
                <a:lnTo>
                  <a:pt x="0" y="8590178"/>
                </a:lnTo>
                <a:lnTo>
                  <a:pt x="0" y="0"/>
                </a:lnTo>
                <a:close/>
              </a:path>
            </a:pathLst>
          </a:custGeom>
          <a:blipFill>
            <a:blip r:embed="rId4"/>
            <a:stretch>
              <a:fillRect/>
            </a:stretch>
          </a:blipFill>
        </p:spPr>
        <p:txBody>
          <a:bodyPr/>
          <a:lstStyle/>
          <a:p>
            <a:endParaRPr lang="en-US"/>
          </a:p>
        </p:txBody>
      </p:sp>
      <p:sp>
        <p:nvSpPr>
          <p:cNvPr id="4" name="Freeform 4"/>
          <p:cNvSpPr/>
          <p:nvPr/>
        </p:nvSpPr>
        <p:spPr>
          <a:xfrm>
            <a:off x="9357564" y="373156"/>
            <a:ext cx="7769768" cy="8590178"/>
          </a:xfrm>
          <a:custGeom>
            <a:avLst/>
            <a:gdLst/>
            <a:ahLst/>
            <a:cxnLst/>
            <a:rect l="l" t="t" r="r" b="b"/>
            <a:pathLst>
              <a:path w="7769768" h="8590178">
                <a:moveTo>
                  <a:pt x="0" y="0"/>
                </a:moveTo>
                <a:lnTo>
                  <a:pt x="7769767" y="0"/>
                </a:lnTo>
                <a:lnTo>
                  <a:pt x="7769767" y="8590178"/>
                </a:lnTo>
                <a:lnTo>
                  <a:pt x="0" y="8590178"/>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408198" y="9210675"/>
            <a:ext cx="8177816" cy="824865"/>
          </a:xfrm>
          <a:prstGeom prst="rect">
            <a:avLst/>
          </a:prstGeom>
        </p:spPr>
        <p:txBody>
          <a:bodyPr lIns="0" tIns="0" rIns="0" bIns="0" rtlCol="0" anchor="t">
            <a:spAutoFit/>
          </a:bodyPr>
          <a:lstStyle/>
          <a:p>
            <a:pPr algn="l">
              <a:lnSpc>
                <a:spcPts val="3359"/>
              </a:lnSpc>
            </a:pPr>
            <a:r>
              <a:rPr lang="en-US" sz="2400">
                <a:solidFill>
                  <a:srgbClr val="FFFAEF"/>
                </a:solidFill>
                <a:latin typeface="Cabin"/>
              </a:rPr>
              <a:t>Tạo Merge Join để kết dữ liệu vừa sắp xếp ở Bước 6 với bảng DimTeam thông qua thuộc tính teamId</a:t>
            </a:r>
          </a:p>
        </p:txBody>
      </p:sp>
      <p:sp>
        <p:nvSpPr>
          <p:cNvPr id="6" name="TextBox 6"/>
          <p:cNvSpPr txBox="1"/>
          <p:nvPr/>
        </p:nvSpPr>
        <p:spPr>
          <a:xfrm>
            <a:off x="9605126" y="9191625"/>
            <a:ext cx="8177816" cy="824865"/>
          </a:xfrm>
          <a:prstGeom prst="rect">
            <a:avLst/>
          </a:prstGeom>
        </p:spPr>
        <p:txBody>
          <a:bodyPr lIns="0" tIns="0" rIns="0" bIns="0" rtlCol="0" anchor="t">
            <a:spAutoFit/>
          </a:bodyPr>
          <a:lstStyle/>
          <a:p>
            <a:pPr algn="l">
              <a:lnSpc>
                <a:spcPts val="3359"/>
              </a:lnSpc>
            </a:pPr>
            <a:r>
              <a:rPr lang="en-US" sz="2400">
                <a:solidFill>
                  <a:srgbClr val="FFFAEF"/>
                </a:solidFill>
                <a:latin typeface="Cabin"/>
              </a:rPr>
              <a:t>Tạo Sort để sắp xếp dữ liệu vừa kết ở Bước 7 theo thuộc tính gameId</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1356E"/>
        </a:solidFill>
        <a:effectLst/>
      </p:bgPr>
    </p:bg>
    <p:spTree>
      <p:nvGrpSpPr>
        <p:cNvPr id="1" name=""/>
        <p:cNvGrpSpPr/>
        <p:nvPr/>
      </p:nvGrpSpPr>
      <p:grpSpPr>
        <a:xfrm>
          <a:off x="0" y="0"/>
          <a:ext cx="0" cy="0"/>
          <a:chOff x="0" y="0"/>
          <a:chExt cx="0" cy="0"/>
        </a:xfrm>
      </p:grpSpPr>
      <p:sp>
        <p:nvSpPr>
          <p:cNvPr id="2" name="Freeform 2"/>
          <p:cNvSpPr/>
          <p:nvPr/>
        </p:nvSpPr>
        <p:spPr>
          <a:xfrm rot="-10800000">
            <a:off x="0" y="0"/>
            <a:ext cx="18288000" cy="10972800"/>
          </a:xfrm>
          <a:custGeom>
            <a:avLst/>
            <a:gdLst/>
            <a:ahLst/>
            <a:cxnLst/>
            <a:rect l="l" t="t" r="r" b="b"/>
            <a:pathLst>
              <a:path w="18288000" h="10972800">
                <a:moveTo>
                  <a:pt x="0" y="0"/>
                </a:moveTo>
                <a:lnTo>
                  <a:pt x="18288000" y="0"/>
                </a:lnTo>
                <a:lnTo>
                  <a:pt x="18288000" y="10972800"/>
                </a:lnTo>
                <a:lnTo>
                  <a:pt x="0" y="10972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18636" y="217114"/>
            <a:ext cx="8062406" cy="8491257"/>
          </a:xfrm>
          <a:custGeom>
            <a:avLst/>
            <a:gdLst/>
            <a:ahLst/>
            <a:cxnLst/>
            <a:rect l="l" t="t" r="r" b="b"/>
            <a:pathLst>
              <a:path w="8062406" h="8491257">
                <a:moveTo>
                  <a:pt x="0" y="0"/>
                </a:moveTo>
                <a:lnTo>
                  <a:pt x="8062406" y="0"/>
                </a:lnTo>
                <a:lnTo>
                  <a:pt x="8062406" y="8491257"/>
                </a:lnTo>
                <a:lnTo>
                  <a:pt x="0" y="8491257"/>
                </a:lnTo>
                <a:lnTo>
                  <a:pt x="0" y="0"/>
                </a:lnTo>
                <a:close/>
              </a:path>
            </a:pathLst>
          </a:custGeom>
          <a:blipFill>
            <a:blip r:embed="rId4"/>
            <a:stretch>
              <a:fillRect/>
            </a:stretch>
          </a:blipFill>
        </p:spPr>
        <p:txBody>
          <a:bodyPr/>
          <a:lstStyle/>
          <a:p>
            <a:endParaRPr lang="en-US"/>
          </a:p>
        </p:txBody>
      </p:sp>
      <p:sp>
        <p:nvSpPr>
          <p:cNvPr id="4" name="Freeform 4"/>
          <p:cNvSpPr/>
          <p:nvPr/>
        </p:nvSpPr>
        <p:spPr>
          <a:xfrm>
            <a:off x="9144000" y="217114"/>
            <a:ext cx="8593562" cy="8491257"/>
          </a:xfrm>
          <a:custGeom>
            <a:avLst/>
            <a:gdLst/>
            <a:ahLst/>
            <a:cxnLst/>
            <a:rect l="l" t="t" r="r" b="b"/>
            <a:pathLst>
              <a:path w="8593562" h="8491257">
                <a:moveTo>
                  <a:pt x="0" y="0"/>
                </a:moveTo>
                <a:lnTo>
                  <a:pt x="8593562" y="0"/>
                </a:lnTo>
                <a:lnTo>
                  <a:pt x="8593562" y="8491257"/>
                </a:lnTo>
                <a:lnTo>
                  <a:pt x="0" y="8491257"/>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813784" y="9001125"/>
            <a:ext cx="6567158" cy="824865"/>
          </a:xfrm>
          <a:prstGeom prst="rect">
            <a:avLst/>
          </a:prstGeom>
        </p:spPr>
        <p:txBody>
          <a:bodyPr lIns="0" tIns="0" rIns="0" bIns="0" rtlCol="0" anchor="t">
            <a:spAutoFit/>
          </a:bodyPr>
          <a:lstStyle/>
          <a:p>
            <a:pPr algn="l">
              <a:lnSpc>
                <a:spcPts val="3359"/>
              </a:lnSpc>
            </a:pPr>
            <a:r>
              <a:rPr lang="en-US" sz="2400">
                <a:solidFill>
                  <a:srgbClr val="FFFAEF"/>
                </a:solidFill>
                <a:latin typeface="Cabin"/>
              </a:rPr>
              <a:t>Tạo Merge Join để kết dữ liệu vừa sắp xếp ở Bước 8 với bảng DimTime thông qua thuộc tính gameId</a:t>
            </a:r>
          </a:p>
        </p:txBody>
      </p:sp>
      <p:sp>
        <p:nvSpPr>
          <p:cNvPr id="6" name="TextBox 6"/>
          <p:cNvSpPr txBox="1"/>
          <p:nvPr/>
        </p:nvSpPr>
        <p:spPr>
          <a:xfrm>
            <a:off x="9487297" y="8996972"/>
            <a:ext cx="8020664" cy="823647"/>
          </a:xfrm>
          <a:prstGeom prst="rect">
            <a:avLst/>
          </a:prstGeom>
        </p:spPr>
        <p:txBody>
          <a:bodyPr lIns="0" tIns="0" rIns="0" bIns="0" rtlCol="0" anchor="t">
            <a:spAutoFit/>
          </a:bodyPr>
          <a:lstStyle/>
          <a:p>
            <a:pPr algn="l">
              <a:lnSpc>
                <a:spcPts val="3313"/>
              </a:lnSpc>
            </a:pPr>
            <a:r>
              <a:rPr lang="en-US" sz="2366">
                <a:solidFill>
                  <a:srgbClr val="FFFAEF"/>
                </a:solidFill>
                <a:latin typeface="Cabin"/>
              </a:rPr>
              <a:t>Tạo ADO.NET Destination để lưu dữ liệu vừa kết vào bảng sự kiện, chọn Mappings để map các thuộc tính sao cho phù hợp</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1356E"/>
        </a:solidFill>
        <a:effectLst/>
      </p:bgPr>
    </p:bg>
    <p:spTree>
      <p:nvGrpSpPr>
        <p:cNvPr id="1" name=""/>
        <p:cNvGrpSpPr/>
        <p:nvPr/>
      </p:nvGrpSpPr>
      <p:grpSpPr>
        <a:xfrm>
          <a:off x="0" y="0"/>
          <a:ext cx="0" cy="0"/>
          <a:chOff x="0" y="0"/>
          <a:chExt cx="0" cy="0"/>
        </a:xfrm>
      </p:grpSpPr>
      <p:sp>
        <p:nvSpPr>
          <p:cNvPr id="2" name="Freeform 2"/>
          <p:cNvSpPr/>
          <p:nvPr/>
        </p:nvSpPr>
        <p:spPr>
          <a:xfrm rot="-10800000">
            <a:off x="0" y="0"/>
            <a:ext cx="18288000" cy="10972800"/>
          </a:xfrm>
          <a:custGeom>
            <a:avLst/>
            <a:gdLst/>
            <a:ahLst/>
            <a:cxnLst/>
            <a:rect l="l" t="t" r="r" b="b"/>
            <a:pathLst>
              <a:path w="18288000" h="10972800">
                <a:moveTo>
                  <a:pt x="0" y="0"/>
                </a:moveTo>
                <a:lnTo>
                  <a:pt x="18288000" y="0"/>
                </a:lnTo>
                <a:lnTo>
                  <a:pt x="18288000" y="10972800"/>
                </a:lnTo>
                <a:lnTo>
                  <a:pt x="0" y="10972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028700" y="634365"/>
            <a:ext cx="16758733" cy="9018270"/>
            <a:chOff x="0" y="0"/>
            <a:chExt cx="1510434" cy="812800"/>
          </a:xfrm>
        </p:grpSpPr>
        <p:sp>
          <p:nvSpPr>
            <p:cNvPr id="4" name="Freeform 4"/>
            <p:cNvSpPr/>
            <p:nvPr/>
          </p:nvSpPr>
          <p:spPr>
            <a:xfrm>
              <a:off x="0" y="0"/>
              <a:ext cx="1510434" cy="812800"/>
            </a:xfrm>
            <a:custGeom>
              <a:avLst/>
              <a:gdLst/>
              <a:ahLst/>
              <a:cxnLst/>
              <a:rect l="l" t="t" r="r" b="b"/>
              <a:pathLst>
                <a:path w="1510434" h="812800">
                  <a:moveTo>
                    <a:pt x="10625" y="0"/>
                  </a:moveTo>
                  <a:lnTo>
                    <a:pt x="1499808" y="0"/>
                  </a:lnTo>
                  <a:cubicBezTo>
                    <a:pt x="1505677" y="0"/>
                    <a:pt x="1510434" y="4757"/>
                    <a:pt x="1510434" y="10625"/>
                  </a:cubicBezTo>
                  <a:lnTo>
                    <a:pt x="1510434" y="802175"/>
                  </a:lnTo>
                  <a:cubicBezTo>
                    <a:pt x="1510434" y="804993"/>
                    <a:pt x="1509314" y="807695"/>
                    <a:pt x="1507322" y="809688"/>
                  </a:cubicBezTo>
                  <a:cubicBezTo>
                    <a:pt x="1505329" y="811681"/>
                    <a:pt x="1502626" y="812800"/>
                    <a:pt x="1499808" y="812800"/>
                  </a:cubicBezTo>
                  <a:lnTo>
                    <a:pt x="10625" y="812800"/>
                  </a:lnTo>
                  <a:cubicBezTo>
                    <a:pt x="7807" y="812800"/>
                    <a:pt x="5105" y="811681"/>
                    <a:pt x="3112" y="809688"/>
                  </a:cubicBezTo>
                  <a:cubicBezTo>
                    <a:pt x="1119" y="807695"/>
                    <a:pt x="0" y="804993"/>
                    <a:pt x="0" y="802175"/>
                  </a:cubicBezTo>
                  <a:lnTo>
                    <a:pt x="0" y="10625"/>
                  </a:lnTo>
                  <a:cubicBezTo>
                    <a:pt x="0" y="7807"/>
                    <a:pt x="1119" y="5105"/>
                    <a:pt x="3112" y="3112"/>
                  </a:cubicBezTo>
                  <a:cubicBezTo>
                    <a:pt x="5105" y="1119"/>
                    <a:pt x="7807" y="0"/>
                    <a:pt x="10625" y="0"/>
                  </a:cubicBezTo>
                  <a:close/>
                </a:path>
              </a:pathLst>
            </a:custGeom>
            <a:blipFill>
              <a:blip r:embed="rId4"/>
              <a:stretch>
                <a:fillRect t="-2274" b="-2274"/>
              </a:stretch>
            </a:blipFill>
          </p:spPr>
          <p:txBody>
            <a:bodyPr/>
            <a:lstStyle/>
            <a:p>
              <a:endParaRPr lang="en-US"/>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7924461" cy="8229600"/>
            <a:chOff x="0" y="0"/>
            <a:chExt cx="2087101" cy="2167467"/>
          </a:xfrm>
        </p:grpSpPr>
        <p:sp>
          <p:nvSpPr>
            <p:cNvPr id="3" name="Freeform 3"/>
            <p:cNvSpPr/>
            <p:nvPr/>
          </p:nvSpPr>
          <p:spPr>
            <a:xfrm>
              <a:off x="0" y="0"/>
              <a:ext cx="2087101" cy="2167467"/>
            </a:xfrm>
            <a:custGeom>
              <a:avLst/>
              <a:gdLst/>
              <a:ahLst/>
              <a:cxnLst/>
              <a:rect l="l" t="t" r="r" b="b"/>
              <a:pathLst>
                <a:path w="2087101" h="2167467">
                  <a:moveTo>
                    <a:pt x="43963" y="0"/>
                  </a:moveTo>
                  <a:lnTo>
                    <a:pt x="2043137" y="0"/>
                  </a:lnTo>
                  <a:cubicBezTo>
                    <a:pt x="2067418" y="0"/>
                    <a:pt x="2087101" y="19683"/>
                    <a:pt x="2087101" y="43963"/>
                  </a:cubicBezTo>
                  <a:lnTo>
                    <a:pt x="2087101" y="2123503"/>
                  </a:lnTo>
                  <a:cubicBezTo>
                    <a:pt x="2087101" y="2135163"/>
                    <a:pt x="2082469" y="2146345"/>
                    <a:pt x="2074224" y="2154590"/>
                  </a:cubicBezTo>
                  <a:cubicBezTo>
                    <a:pt x="2065980" y="2162835"/>
                    <a:pt x="2054797" y="2167467"/>
                    <a:pt x="2043137" y="2167467"/>
                  </a:cubicBezTo>
                  <a:lnTo>
                    <a:pt x="43963" y="2167467"/>
                  </a:lnTo>
                  <a:cubicBezTo>
                    <a:pt x="32304" y="2167467"/>
                    <a:pt x="21121" y="2162835"/>
                    <a:pt x="12877" y="2154590"/>
                  </a:cubicBezTo>
                  <a:cubicBezTo>
                    <a:pt x="4632" y="2146345"/>
                    <a:pt x="0" y="2135163"/>
                    <a:pt x="0" y="2123503"/>
                  </a:cubicBezTo>
                  <a:lnTo>
                    <a:pt x="0" y="43963"/>
                  </a:lnTo>
                  <a:cubicBezTo>
                    <a:pt x="0" y="32304"/>
                    <a:pt x="4632" y="21121"/>
                    <a:pt x="12877" y="12877"/>
                  </a:cubicBezTo>
                  <a:cubicBezTo>
                    <a:pt x="21121" y="4632"/>
                    <a:pt x="32304" y="0"/>
                    <a:pt x="43963" y="0"/>
                  </a:cubicBezTo>
                  <a:close/>
                </a:path>
              </a:pathLst>
            </a:custGeom>
            <a:solidFill>
              <a:srgbClr val="5034C4">
                <a:alpha val="4706"/>
              </a:srgbClr>
            </a:solidFill>
          </p:spPr>
          <p:txBody>
            <a:bodyPr/>
            <a:lstStyle/>
            <a:p>
              <a:endParaRPr lang="en-US"/>
            </a:p>
          </p:txBody>
        </p:sp>
        <p:sp>
          <p:nvSpPr>
            <p:cNvPr id="4" name="TextBox 4"/>
            <p:cNvSpPr txBox="1"/>
            <p:nvPr/>
          </p:nvSpPr>
          <p:spPr>
            <a:xfrm>
              <a:off x="0" y="-38100"/>
              <a:ext cx="2087101" cy="2205567"/>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6273155" y="0"/>
            <a:ext cx="12065272" cy="10287000"/>
            <a:chOff x="0" y="0"/>
            <a:chExt cx="953305" cy="812800"/>
          </a:xfrm>
        </p:grpSpPr>
        <p:sp>
          <p:nvSpPr>
            <p:cNvPr id="6" name="Freeform 6"/>
            <p:cNvSpPr/>
            <p:nvPr/>
          </p:nvSpPr>
          <p:spPr>
            <a:xfrm>
              <a:off x="0" y="0"/>
              <a:ext cx="953305" cy="812800"/>
            </a:xfrm>
            <a:custGeom>
              <a:avLst/>
              <a:gdLst/>
              <a:ahLst/>
              <a:cxnLst/>
              <a:rect l="l" t="t" r="r" b="b"/>
              <a:pathLst>
                <a:path w="953305" h="812800">
                  <a:moveTo>
                    <a:pt x="14758" y="0"/>
                  </a:moveTo>
                  <a:lnTo>
                    <a:pt x="938547" y="0"/>
                  </a:lnTo>
                  <a:cubicBezTo>
                    <a:pt x="942461" y="0"/>
                    <a:pt x="946215" y="1555"/>
                    <a:pt x="948983" y="4323"/>
                  </a:cubicBezTo>
                  <a:cubicBezTo>
                    <a:pt x="951751" y="7090"/>
                    <a:pt x="953305" y="10844"/>
                    <a:pt x="953305" y="14758"/>
                  </a:cubicBezTo>
                  <a:lnTo>
                    <a:pt x="953305" y="798042"/>
                  </a:lnTo>
                  <a:cubicBezTo>
                    <a:pt x="953305" y="806192"/>
                    <a:pt x="946698" y="812800"/>
                    <a:pt x="938547" y="812800"/>
                  </a:cubicBezTo>
                  <a:lnTo>
                    <a:pt x="14758" y="812800"/>
                  </a:lnTo>
                  <a:cubicBezTo>
                    <a:pt x="6608" y="812800"/>
                    <a:pt x="0" y="806192"/>
                    <a:pt x="0" y="798042"/>
                  </a:cubicBezTo>
                  <a:lnTo>
                    <a:pt x="0" y="14758"/>
                  </a:lnTo>
                  <a:cubicBezTo>
                    <a:pt x="0" y="6608"/>
                    <a:pt x="6608" y="0"/>
                    <a:pt x="14758" y="0"/>
                  </a:cubicBezTo>
                  <a:close/>
                </a:path>
              </a:pathLst>
            </a:custGeom>
            <a:blipFill>
              <a:blip r:embed="rId2"/>
              <a:stretch>
                <a:fillRect l="-3096" r="-3096"/>
              </a:stretch>
            </a:blipFill>
          </p:spPr>
          <p:txBody>
            <a:bodyPr/>
            <a:lstStyle/>
            <a:p>
              <a:endParaRPr lang="en-US"/>
            </a:p>
          </p:txBody>
        </p:sp>
      </p:grpSp>
      <p:sp>
        <p:nvSpPr>
          <p:cNvPr id="7" name="TextBox 7"/>
          <p:cNvSpPr txBox="1"/>
          <p:nvPr/>
        </p:nvSpPr>
        <p:spPr>
          <a:xfrm>
            <a:off x="1028700" y="4447264"/>
            <a:ext cx="4765403" cy="2148571"/>
          </a:xfrm>
          <a:prstGeom prst="rect">
            <a:avLst/>
          </a:prstGeom>
        </p:spPr>
        <p:txBody>
          <a:bodyPr lIns="0" tIns="0" rIns="0" bIns="0" rtlCol="0" anchor="t">
            <a:spAutoFit/>
          </a:bodyPr>
          <a:lstStyle/>
          <a:p>
            <a:pPr algn="l">
              <a:lnSpc>
                <a:spcPts val="8439"/>
              </a:lnSpc>
            </a:pPr>
            <a:r>
              <a:rPr lang="en-US" sz="7032">
                <a:solidFill>
                  <a:srgbClr val="5034C4"/>
                </a:solidFill>
                <a:latin typeface="Cabin Bold"/>
              </a:rPr>
              <a:t>Chạy dự án và kiểm tra</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C3EBEF"/>
        </a:solidFill>
        <a:effectLst/>
      </p:bgPr>
    </p:bg>
    <p:spTree>
      <p:nvGrpSpPr>
        <p:cNvPr id="1" name=""/>
        <p:cNvGrpSpPr/>
        <p:nvPr/>
      </p:nvGrpSpPr>
      <p:grpSpPr>
        <a:xfrm>
          <a:off x="0" y="0"/>
          <a:ext cx="0" cy="0"/>
          <a:chOff x="0" y="0"/>
          <a:chExt cx="0" cy="0"/>
        </a:xfrm>
      </p:grpSpPr>
      <p:sp>
        <p:nvSpPr>
          <p:cNvPr id="2" name="Freeform 2"/>
          <p:cNvSpPr/>
          <p:nvPr/>
        </p:nvSpPr>
        <p:spPr>
          <a:xfrm>
            <a:off x="1345027" y="1830614"/>
            <a:ext cx="14590265" cy="8207024"/>
          </a:xfrm>
          <a:custGeom>
            <a:avLst/>
            <a:gdLst/>
            <a:ahLst/>
            <a:cxnLst/>
            <a:rect l="l" t="t" r="r" b="b"/>
            <a:pathLst>
              <a:path w="14590265" h="8207024">
                <a:moveTo>
                  <a:pt x="0" y="0"/>
                </a:moveTo>
                <a:lnTo>
                  <a:pt x="14590265" y="0"/>
                </a:lnTo>
                <a:lnTo>
                  <a:pt x="14590265" y="8207024"/>
                </a:lnTo>
                <a:lnTo>
                  <a:pt x="0" y="8207024"/>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345027" y="542925"/>
            <a:ext cx="15597945" cy="971550"/>
          </a:xfrm>
          <a:prstGeom prst="rect">
            <a:avLst/>
          </a:prstGeom>
        </p:spPr>
        <p:txBody>
          <a:bodyPr lIns="0" tIns="0" rIns="0" bIns="0" rtlCol="0" anchor="t">
            <a:spAutoFit/>
          </a:bodyPr>
          <a:lstStyle/>
          <a:p>
            <a:pPr algn="l">
              <a:lnSpc>
                <a:spcPts val="7679"/>
              </a:lnSpc>
            </a:pPr>
            <a:r>
              <a:rPr lang="en-US" sz="6399">
                <a:solidFill>
                  <a:srgbClr val="5034C4"/>
                </a:solidFill>
                <a:latin typeface="Cabin Bold"/>
              </a:rPr>
              <a:t>Kiểm tra dữ liệu vài bảng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50501" y="279526"/>
            <a:ext cx="10546591" cy="971550"/>
          </a:xfrm>
          <a:prstGeom prst="rect">
            <a:avLst/>
          </a:prstGeom>
        </p:spPr>
        <p:txBody>
          <a:bodyPr lIns="0" tIns="0" rIns="0" bIns="0" rtlCol="0" anchor="t">
            <a:spAutoFit/>
          </a:bodyPr>
          <a:lstStyle/>
          <a:p>
            <a:pPr algn="l">
              <a:lnSpc>
                <a:spcPts val="7679"/>
              </a:lnSpc>
            </a:pPr>
            <a:r>
              <a:rPr lang="en-US" sz="6399">
                <a:solidFill>
                  <a:srgbClr val="7AC7CF"/>
                </a:solidFill>
                <a:latin typeface="Cabin"/>
              </a:rPr>
              <a:t>Lý do chọn đề tài</a:t>
            </a:r>
          </a:p>
        </p:txBody>
      </p:sp>
      <p:grpSp>
        <p:nvGrpSpPr>
          <p:cNvPr id="3" name="Group 3"/>
          <p:cNvGrpSpPr/>
          <p:nvPr/>
        </p:nvGrpSpPr>
        <p:grpSpPr>
          <a:xfrm>
            <a:off x="0" y="2146986"/>
            <a:ext cx="18288000" cy="8140014"/>
            <a:chOff x="0" y="0"/>
            <a:chExt cx="4816593" cy="2143872"/>
          </a:xfrm>
        </p:grpSpPr>
        <p:sp>
          <p:nvSpPr>
            <p:cNvPr id="4" name="Freeform 4"/>
            <p:cNvSpPr/>
            <p:nvPr/>
          </p:nvSpPr>
          <p:spPr>
            <a:xfrm>
              <a:off x="0" y="0"/>
              <a:ext cx="4816592" cy="2143872"/>
            </a:xfrm>
            <a:custGeom>
              <a:avLst/>
              <a:gdLst/>
              <a:ahLst/>
              <a:cxnLst/>
              <a:rect l="l" t="t" r="r" b="b"/>
              <a:pathLst>
                <a:path w="4816592" h="2143872">
                  <a:moveTo>
                    <a:pt x="0" y="0"/>
                  </a:moveTo>
                  <a:lnTo>
                    <a:pt x="4816592" y="0"/>
                  </a:lnTo>
                  <a:lnTo>
                    <a:pt x="4816592" y="2143872"/>
                  </a:lnTo>
                  <a:lnTo>
                    <a:pt x="0" y="2143872"/>
                  </a:lnTo>
                  <a:close/>
                </a:path>
              </a:pathLst>
            </a:custGeom>
            <a:solidFill>
              <a:srgbClr val="EAE5FF"/>
            </a:solidFill>
          </p:spPr>
          <p:txBody>
            <a:bodyPr/>
            <a:lstStyle/>
            <a:p>
              <a:endParaRPr lang="en-US"/>
            </a:p>
          </p:txBody>
        </p:sp>
        <p:sp>
          <p:nvSpPr>
            <p:cNvPr id="5" name="TextBox 5"/>
            <p:cNvSpPr txBox="1"/>
            <p:nvPr/>
          </p:nvSpPr>
          <p:spPr>
            <a:xfrm>
              <a:off x="0" y="-38100"/>
              <a:ext cx="4816593" cy="2181972"/>
            </a:xfrm>
            <a:prstGeom prst="rect">
              <a:avLst/>
            </a:prstGeom>
          </p:spPr>
          <p:txBody>
            <a:bodyPr lIns="50800" tIns="50800" rIns="50800" bIns="50800" rtlCol="0" anchor="ctr"/>
            <a:lstStyle/>
            <a:p>
              <a:pPr algn="ctr">
                <a:lnSpc>
                  <a:spcPts val="2100"/>
                </a:lnSpc>
              </a:pPr>
              <a:endParaRPr/>
            </a:p>
          </p:txBody>
        </p:sp>
      </p:grpSp>
      <p:sp>
        <p:nvSpPr>
          <p:cNvPr id="6" name="TextBox 6"/>
          <p:cNvSpPr txBox="1"/>
          <p:nvPr/>
        </p:nvSpPr>
        <p:spPr>
          <a:xfrm>
            <a:off x="650501" y="2496185"/>
            <a:ext cx="9169938" cy="2740025"/>
          </a:xfrm>
          <a:prstGeom prst="rect">
            <a:avLst/>
          </a:prstGeom>
        </p:spPr>
        <p:txBody>
          <a:bodyPr lIns="0" tIns="0" rIns="0" bIns="0" rtlCol="0" anchor="t">
            <a:spAutoFit/>
          </a:bodyPr>
          <a:lstStyle/>
          <a:p>
            <a:pPr algn="l">
              <a:lnSpc>
                <a:spcPts val="4374"/>
              </a:lnSpc>
            </a:pPr>
            <a:r>
              <a:rPr lang="en-US" sz="3124" u="sng">
                <a:solidFill>
                  <a:srgbClr val="5034C4"/>
                </a:solidFill>
                <a:latin typeface="Cabin Bold"/>
              </a:rPr>
              <a:t>Sự phổ biến của NBA</a:t>
            </a:r>
            <a:r>
              <a:rPr lang="en-US" sz="3124">
                <a:solidFill>
                  <a:srgbClr val="5034C4"/>
                </a:solidFill>
                <a:latin typeface="Cabin Bold"/>
              </a:rPr>
              <a:t>: NBA là một trong những giải đấu bóng rổ nổi tiếng và phổ biến nhất trên toàn thế giới. Với sự hâm mộ rộng lớn, việc phân tích dữ liệu từ giải đấu này sẽ mang lại thông tin hữu ích và thú vị cho một đối tượng người đọc rất lớn</a:t>
            </a:r>
          </a:p>
        </p:txBody>
      </p:sp>
      <p:sp>
        <p:nvSpPr>
          <p:cNvPr id="7" name="TextBox 7"/>
          <p:cNvSpPr txBox="1"/>
          <p:nvPr/>
        </p:nvSpPr>
        <p:spPr>
          <a:xfrm>
            <a:off x="7988509" y="5436182"/>
            <a:ext cx="9654850" cy="3246002"/>
          </a:xfrm>
          <a:prstGeom prst="rect">
            <a:avLst/>
          </a:prstGeom>
        </p:spPr>
        <p:txBody>
          <a:bodyPr lIns="0" tIns="0" rIns="0" bIns="0" rtlCol="0" anchor="t">
            <a:spAutoFit/>
          </a:bodyPr>
          <a:lstStyle/>
          <a:p>
            <a:pPr algn="l">
              <a:lnSpc>
                <a:spcPts val="4311"/>
              </a:lnSpc>
            </a:pPr>
            <a:r>
              <a:rPr lang="en-US" sz="3079" u="sng">
                <a:solidFill>
                  <a:srgbClr val="5034C4"/>
                </a:solidFill>
                <a:latin typeface="Cabin Bold"/>
              </a:rPr>
              <a:t>Dữ liệu phong phú</a:t>
            </a:r>
            <a:r>
              <a:rPr lang="en-US" sz="3079">
                <a:solidFill>
                  <a:srgbClr val="5034C4"/>
                </a:solidFill>
                <a:latin typeface="Cabin Bold"/>
              </a:rPr>
              <a:t>: NBA cung cấp một lượng lớn dữ liệu từ mỗi trận đấu, bao gồm điểm số, thống kê cá nhân của cầu thủ, tỷ lệ thành công, và nhiều thông số khác. Điều này tạo điều kiện cho việc thực hiện phân tích sâu sắc để hiểu rõ hơn về các yếu tố ảnh hưởng đến kết quả của trận đấu</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C3EBEF"/>
        </a:solidFill>
        <a:effectLst/>
      </p:bgPr>
    </p:bg>
    <p:spTree>
      <p:nvGrpSpPr>
        <p:cNvPr id="1" name=""/>
        <p:cNvGrpSpPr/>
        <p:nvPr/>
      </p:nvGrpSpPr>
      <p:grpSpPr>
        <a:xfrm>
          <a:off x="0" y="0"/>
          <a:ext cx="0" cy="0"/>
          <a:chOff x="0" y="0"/>
          <a:chExt cx="0" cy="0"/>
        </a:xfrm>
      </p:grpSpPr>
      <p:sp>
        <p:nvSpPr>
          <p:cNvPr id="2" name="Freeform 2"/>
          <p:cNvSpPr/>
          <p:nvPr/>
        </p:nvSpPr>
        <p:spPr>
          <a:xfrm>
            <a:off x="1345027" y="1754974"/>
            <a:ext cx="15339629" cy="8628541"/>
          </a:xfrm>
          <a:custGeom>
            <a:avLst/>
            <a:gdLst/>
            <a:ahLst/>
            <a:cxnLst/>
            <a:rect l="l" t="t" r="r" b="b"/>
            <a:pathLst>
              <a:path w="15339629" h="8628541">
                <a:moveTo>
                  <a:pt x="0" y="0"/>
                </a:moveTo>
                <a:lnTo>
                  <a:pt x="15339630" y="0"/>
                </a:lnTo>
                <a:lnTo>
                  <a:pt x="15339630" y="8628541"/>
                </a:lnTo>
                <a:lnTo>
                  <a:pt x="0" y="8628541"/>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345027" y="542925"/>
            <a:ext cx="15597945" cy="971550"/>
          </a:xfrm>
          <a:prstGeom prst="rect">
            <a:avLst/>
          </a:prstGeom>
        </p:spPr>
        <p:txBody>
          <a:bodyPr lIns="0" tIns="0" rIns="0" bIns="0" rtlCol="0" anchor="t">
            <a:spAutoFit/>
          </a:bodyPr>
          <a:lstStyle/>
          <a:p>
            <a:pPr algn="l">
              <a:lnSpc>
                <a:spcPts val="7679"/>
              </a:lnSpc>
            </a:pPr>
            <a:r>
              <a:rPr lang="en-US" sz="6399">
                <a:solidFill>
                  <a:srgbClr val="5034C4"/>
                </a:solidFill>
                <a:latin typeface="Cabin Bold"/>
              </a:rPr>
              <a:t>Kiểm tra dữ liệu vài bảng</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C3EBEF"/>
        </a:solidFill>
        <a:effectLst/>
      </p:bgPr>
    </p:bg>
    <p:spTree>
      <p:nvGrpSpPr>
        <p:cNvPr id="1" name=""/>
        <p:cNvGrpSpPr/>
        <p:nvPr/>
      </p:nvGrpSpPr>
      <p:grpSpPr>
        <a:xfrm>
          <a:off x="0" y="0"/>
          <a:ext cx="0" cy="0"/>
          <a:chOff x="0" y="0"/>
          <a:chExt cx="0" cy="0"/>
        </a:xfrm>
      </p:grpSpPr>
      <p:sp>
        <p:nvSpPr>
          <p:cNvPr id="2" name="Freeform 2"/>
          <p:cNvSpPr/>
          <p:nvPr/>
        </p:nvSpPr>
        <p:spPr>
          <a:xfrm>
            <a:off x="1345027" y="1855827"/>
            <a:ext cx="14295786" cy="8041380"/>
          </a:xfrm>
          <a:custGeom>
            <a:avLst/>
            <a:gdLst/>
            <a:ahLst/>
            <a:cxnLst/>
            <a:rect l="l" t="t" r="r" b="b"/>
            <a:pathLst>
              <a:path w="14295786" h="8041380">
                <a:moveTo>
                  <a:pt x="0" y="0"/>
                </a:moveTo>
                <a:lnTo>
                  <a:pt x="14295787" y="0"/>
                </a:lnTo>
                <a:lnTo>
                  <a:pt x="14295787" y="8041380"/>
                </a:lnTo>
                <a:lnTo>
                  <a:pt x="0" y="804138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345027" y="542925"/>
            <a:ext cx="15597945" cy="971550"/>
          </a:xfrm>
          <a:prstGeom prst="rect">
            <a:avLst/>
          </a:prstGeom>
        </p:spPr>
        <p:txBody>
          <a:bodyPr lIns="0" tIns="0" rIns="0" bIns="0" rtlCol="0" anchor="t">
            <a:spAutoFit/>
          </a:bodyPr>
          <a:lstStyle/>
          <a:p>
            <a:pPr algn="l">
              <a:lnSpc>
                <a:spcPts val="7679"/>
              </a:lnSpc>
            </a:pPr>
            <a:r>
              <a:rPr lang="en-US" sz="6399">
                <a:solidFill>
                  <a:srgbClr val="5034C4"/>
                </a:solidFill>
                <a:latin typeface="Cabin Bold"/>
              </a:rPr>
              <a:t>Kiểm tra dữ liệu vài bảng</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3757983">
            <a:off x="5310914" y="-2439917"/>
            <a:ext cx="11166320" cy="21899658"/>
            <a:chOff x="0" y="0"/>
            <a:chExt cx="2940924" cy="5767811"/>
          </a:xfrm>
        </p:grpSpPr>
        <p:sp>
          <p:nvSpPr>
            <p:cNvPr id="3" name="Freeform 3"/>
            <p:cNvSpPr/>
            <p:nvPr/>
          </p:nvSpPr>
          <p:spPr>
            <a:xfrm>
              <a:off x="0" y="0"/>
              <a:ext cx="2940924" cy="5767811"/>
            </a:xfrm>
            <a:custGeom>
              <a:avLst/>
              <a:gdLst/>
              <a:ahLst/>
              <a:cxnLst/>
              <a:rect l="l" t="t" r="r" b="b"/>
              <a:pathLst>
                <a:path w="2940924" h="5767811">
                  <a:moveTo>
                    <a:pt x="0" y="0"/>
                  </a:moveTo>
                  <a:lnTo>
                    <a:pt x="2940924" y="0"/>
                  </a:lnTo>
                  <a:lnTo>
                    <a:pt x="2940924" y="5767811"/>
                  </a:lnTo>
                  <a:lnTo>
                    <a:pt x="0" y="5767811"/>
                  </a:lnTo>
                  <a:close/>
                </a:path>
              </a:pathLst>
            </a:custGeom>
            <a:solidFill>
              <a:srgbClr val="5034C4"/>
            </a:solidFill>
          </p:spPr>
          <p:txBody>
            <a:bodyPr/>
            <a:lstStyle/>
            <a:p>
              <a:endParaRPr lang="en-US"/>
            </a:p>
          </p:txBody>
        </p:sp>
        <p:sp>
          <p:nvSpPr>
            <p:cNvPr id="4" name="TextBox 4"/>
            <p:cNvSpPr txBox="1"/>
            <p:nvPr/>
          </p:nvSpPr>
          <p:spPr>
            <a:xfrm>
              <a:off x="0" y="-38100"/>
              <a:ext cx="2940924" cy="5805911"/>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028700" y="1203650"/>
            <a:ext cx="6313310" cy="6626566"/>
          </a:xfrm>
          <a:custGeom>
            <a:avLst/>
            <a:gdLst/>
            <a:ahLst/>
            <a:cxnLst/>
            <a:rect l="l" t="t" r="r" b="b"/>
            <a:pathLst>
              <a:path w="6313310" h="6626566">
                <a:moveTo>
                  <a:pt x="0" y="0"/>
                </a:moveTo>
                <a:lnTo>
                  <a:pt x="6313310" y="0"/>
                </a:lnTo>
                <a:lnTo>
                  <a:pt x="6313310" y="6626566"/>
                </a:lnTo>
                <a:lnTo>
                  <a:pt x="0" y="6626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7877687" y="5944449"/>
            <a:ext cx="8983111" cy="1600200"/>
          </a:xfrm>
          <a:prstGeom prst="rect">
            <a:avLst/>
          </a:prstGeom>
        </p:spPr>
        <p:txBody>
          <a:bodyPr lIns="0" tIns="0" rIns="0" bIns="0" rtlCol="0" anchor="t">
            <a:spAutoFit/>
          </a:bodyPr>
          <a:lstStyle/>
          <a:p>
            <a:pPr algn="l">
              <a:lnSpc>
                <a:spcPts val="12606"/>
              </a:lnSpc>
            </a:pPr>
            <a:r>
              <a:rPr lang="en-US" sz="10505">
                <a:solidFill>
                  <a:srgbClr val="C3EBEF"/>
                </a:solidFill>
                <a:latin typeface="Cabin Bold"/>
              </a:rPr>
              <a:t>Quá trình SSAS</a:t>
            </a:r>
          </a:p>
        </p:txBody>
      </p:sp>
      <p:sp>
        <p:nvSpPr>
          <p:cNvPr id="7" name="Freeform 7"/>
          <p:cNvSpPr/>
          <p:nvPr/>
        </p:nvSpPr>
        <p:spPr>
          <a:xfrm>
            <a:off x="8269954" y="1646458"/>
            <a:ext cx="2608193" cy="2209851"/>
          </a:xfrm>
          <a:custGeom>
            <a:avLst/>
            <a:gdLst/>
            <a:ahLst/>
            <a:cxnLst/>
            <a:rect l="l" t="t" r="r" b="b"/>
            <a:pathLst>
              <a:path w="2608193" h="2209851">
                <a:moveTo>
                  <a:pt x="0" y="0"/>
                </a:moveTo>
                <a:lnTo>
                  <a:pt x="2608193" y="0"/>
                </a:lnTo>
                <a:lnTo>
                  <a:pt x="2608193" y="2209851"/>
                </a:lnTo>
                <a:lnTo>
                  <a:pt x="0" y="22098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11431900" y="568361"/>
            <a:ext cx="1239902" cy="1532463"/>
          </a:xfrm>
          <a:custGeom>
            <a:avLst/>
            <a:gdLst/>
            <a:ahLst/>
            <a:cxnLst/>
            <a:rect l="l" t="t" r="r" b="b"/>
            <a:pathLst>
              <a:path w="1239902" h="1532463">
                <a:moveTo>
                  <a:pt x="0" y="0"/>
                </a:moveTo>
                <a:lnTo>
                  <a:pt x="1239902" y="0"/>
                </a:lnTo>
                <a:lnTo>
                  <a:pt x="1239902" y="1532463"/>
                </a:lnTo>
                <a:lnTo>
                  <a:pt x="0" y="15324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C3EBEF"/>
        </a:solidFill>
        <a:effectLst/>
      </p:bgPr>
    </p:bg>
    <p:spTree>
      <p:nvGrpSpPr>
        <p:cNvPr id="1" name=""/>
        <p:cNvGrpSpPr/>
        <p:nvPr/>
      </p:nvGrpSpPr>
      <p:grpSpPr>
        <a:xfrm>
          <a:off x="0" y="0"/>
          <a:ext cx="0" cy="0"/>
          <a:chOff x="0" y="0"/>
          <a:chExt cx="0" cy="0"/>
        </a:xfrm>
      </p:grpSpPr>
      <p:grpSp>
        <p:nvGrpSpPr>
          <p:cNvPr id="2" name="Group 2"/>
          <p:cNvGrpSpPr/>
          <p:nvPr/>
        </p:nvGrpSpPr>
        <p:grpSpPr>
          <a:xfrm>
            <a:off x="899273" y="1739713"/>
            <a:ext cx="8244727" cy="8244727"/>
            <a:chOff x="0" y="0"/>
            <a:chExt cx="812800" cy="812800"/>
          </a:xfrm>
        </p:grpSpPr>
        <p:sp>
          <p:nvSpPr>
            <p:cNvPr id="3" name="Freeform 3"/>
            <p:cNvSpPr/>
            <p:nvPr/>
          </p:nvSpPr>
          <p:spPr>
            <a:xfrm>
              <a:off x="0" y="0"/>
              <a:ext cx="812800" cy="812800"/>
            </a:xfrm>
            <a:custGeom>
              <a:avLst/>
              <a:gdLst/>
              <a:ahLst/>
              <a:cxnLst/>
              <a:rect l="l" t="t" r="r" b="b"/>
              <a:pathLst>
                <a:path w="812800" h="812800">
                  <a:moveTo>
                    <a:pt x="21597" y="0"/>
                  </a:moveTo>
                  <a:lnTo>
                    <a:pt x="791203" y="0"/>
                  </a:lnTo>
                  <a:cubicBezTo>
                    <a:pt x="803131" y="0"/>
                    <a:pt x="812800" y="9669"/>
                    <a:pt x="812800" y="21597"/>
                  </a:cubicBezTo>
                  <a:lnTo>
                    <a:pt x="812800" y="791203"/>
                  </a:lnTo>
                  <a:cubicBezTo>
                    <a:pt x="812800" y="803131"/>
                    <a:pt x="803131" y="812800"/>
                    <a:pt x="791203" y="812800"/>
                  </a:cubicBezTo>
                  <a:lnTo>
                    <a:pt x="21597" y="812800"/>
                  </a:lnTo>
                  <a:cubicBezTo>
                    <a:pt x="9669" y="812800"/>
                    <a:pt x="0" y="803131"/>
                    <a:pt x="0" y="791203"/>
                  </a:cubicBezTo>
                  <a:lnTo>
                    <a:pt x="0" y="21597"/>
                  </a:lnTo>
                  <a:cubicBezTo>
                    <a:pt x="0" y="9669"/>
                    <a:pt x="9669" y="0"/>
                    <a:pt x="21597" y="0"/>
                  </a:cubicBezTo>
                  <a:close/>
                </a:path>
              </a:pathLst>
            </a:custGeom>
            <a:blipFill>
              <a:blip r:embed="rId2"/>
              <a:stretch>
                <a:fillRect t="-13564" b="-13564"/>
              </a:stretch>
            </a:blipFill>
          </p:spPr>
          <p:txBody>
            <a:bodyPr/>
            <a:lstStyle/>
            <a:p>
              <a:endParaRPr lang="en-US"/>
            </a:p>
          </p:txBody>
        </p:sp>
      </p:grpSp>
      <p:grpSp>
        <p:nvGrpSpPr>
          <p:cNvPr id="4" name="Group 4"/>
          <p:cNvGrpSpPr/>
          <p:nvPr/>
        </p:nvGrpSpPr>
        <p:grpSpPr>
          <a:xfrm>
            <a:off x="10329022" y="1739713"/>
            <a:ext cx="7958978" cy="8244727"/>
            <a:chOff x="0" y="0"/>
            <a:chExt cx="784630" cy="812800"/>
          </a:xfrm>
        </p:grpSpPr>
        <p:sp>
          <p:nvSpPr>
            <p:cNvPr id="5" name="Freeform 5"/>
            <p:cNvSpPr/>
            <p:nvPr/>
          </p:nvSpPr>
          <p:spPr>
            <a:xfrm>
              <a:off x="0" y="0"/>
              <a:ext cx="784630" cy="812800"/>
            </a:xfrm>
            <a:custGeom>
              <a:avLst/>
              <a:gdLst/>
              <a:ahLst/>
              <a:cxnLst/>
              <a:rect l="l" t="t" r="r" b="b"/>
              <a:pathLst>
                <a:path w="784630" h="812800">
                  <a:moveTo>
                    <a:pt x="22373" y="0"/>
                  </a:moveTo>
                  <a:lnTo>
                    <a:pt x="762257" y="0"/>
                  </a:lnTo>
                  <a:cubicBezTo>
                    <a:pt x="768191" y="0"/>
                    <a:pt x="773881" y="2357"/>
                    <a:pt x="778077" y="6553"/>
                  </a:cubicBezTo>
                  <a:cubicBezTo>
                    <a:pt x="782273" y="10749"/>
                    <a:pt x="784630" y="16439"/>
                    <a:pt x="784630" y="22373"/>
                  </a:cubicBezTo>
                  <a:lnTo>
                    <a:pt x="784630" y="790427"/>
                  </a:lnTo>
                  <a:cubicBezTo>
                    <a:pt x="784630" y="796361"/>
                    <a:pt x="782273" y="802051"/>
                    <a:pt x="778077" y="806247"/>
                  </a:cubicBezTo>
                  <a:cubicBezTo>
                    <a:pt x="773881" y="810443"/>
                    <a:pt x="768191" y="812800"/>
                    <a:pt x="762257" y="812800"/>
                  </a:cubicBezTo>
                  <a:lnTo>
                    <a:pt x="22373" y="812800"/>
                  </a:lnTo>
                  <a:cubicBezTo>
                    <a:pt x="16439" y="812800"/>
                    <a:pt x="10749" y="810443"/>
                    <a:pt x="6553" y="806247"/>
                  </a:cubicBezTo>
                  <a:cubicBezTo>
                    <a:pt x="2357" y="802051"/>
                    <a:pt x="0" y="796361"/>
                    <a:pt x="0" y="790427"/>
                  </a:cubicBezTo>
                  <a:lnTo>
                    <a:pt x="0" y="22373"/>
                  </a:lnTo>
                  <a:cubicBezTo>
                    <a:pt x="0" y="16439"/>
                    <a:pt x="2357" y="10749"/>
                    <a:pt x="6553" y="6553"/>
                  </a:cubicBezTo>
                  <a:cubicBezTo>
                    <a:pt x="10749" y="2357"/>
                    <a:pt x="16439" y="0"/>
                    <a:pt x="22373" y="0"/>
                  </a:cubicBezTo>
                  <a:close/>
                </a:path>
              </a:pathLst>
            </a:custGeom>
            <a:blipFill>
              <a:blip r:embed="rId3"/>
              <a:stretch>
                <a:fillRect l="-4099" r="-4099"/>
              </a:stretch>
            </a:blipFill>
          </p:spPr>
          <p:txBody>
            <a:bodyPr/>
            <a:lstStyle/>
            <a:p>
              <a:endParaRPr lang="en-US"/>
            </a:p>
          </p:txBody>
        </p:sp>
      </p:grpSp>
      <p:sp>
        <p:nvSpPr>
          <p:cNvPr id="6" name="TextBox 6"/>
          <p:cNvSpPr txBox="1"/>
          <p:nvPr/>
        </p:nvSpPr>
        <p:spPr>
          <a:xfrm>
            <a:off x="1028700" y="278810"/>
            <a:ext cx="15430505" cy="1912716"/>
          </a:xfrm>
          <a:prstGeom prst="rect">
            <a:avLst/>
          </a:prstGeom>
        </p:spPr>
        <p:txBody>
          <a:bodyPr lIns="0" tIns="0" rIns="0" bIns="0" rtlCol="0" anchor="t">
            <a:spAutoFit/>
          </a:bodyPr>
          <a:lstStyle/>
          <a:p>
            <a:pPr algn="l">
              <a:lnSpc>
                <a:spcPts val="7597"/>
              </a:lnSpc>
            </a:pPr>
            <a:r>
              <a:rPr lang="en-US" sz="6331">
                <a:solidFill>
                  <a:srgbClr val="5034C4"/>
                </a:solidFill>
                <a:latin typeface="Cabin Bold"/>
              </a:rPr>
              <a:t>Tạo mới Project SSAS</a:t>
            </a:r>
          </a:p>
          <a:p>
            <a:pPr algn="l">
              <a:lnSpc>
                <a:spcPts val="7597"/>
              </a:lnSpc>
            </a:pPr>
            <a:endParaRPr lang="en-US" sz="6331">
              <a:solidFill>
                <a:srgbClr val="5034C4"/>
              </a:solidFill>
              <a:latin typeface="Cabin Bo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rot="7250774">
            <a:off x="1654380" y="-2645710"/>
            <a:ext cx="11166320" cy="21899658"/>
            <a:chOff x="0" y="0"/>
            <a:chExt cx="2940924" cy="5767811"/>
          </a:xfrm>
        </p:grpSpPr>
        <p:sp>
          <p:nvSpPr>
            <p:cNvPr id="3" name="Freeform 3"/>
            <p:cNvSpPr/>
            <p:nvPr/>
          </p:nvSpPr>
          <p:spPr>
            <a:xfrm>
              <a:off x="0" y="0"/>
              <a:ext cx="2940924" cy="5767811"/>
            </a:xfrm>
            <a:custGeom>
              <a:avLst/>
              <a:gdLst/>
              <a:ahLst/>
              <a:cxnLst/>
              <a:rect l="l" t="t" r="r" b="b"/>
              <a:pathLst>
                <a:path w="2940924" h="5767811">
                  <a:moveTo>
                    <a:pt x="0" y="0"/>
                  </a:moveTo>
                  <a:lnTo>
                    <a:pt x="2940924" y="0"/>
                  </a:lnTo>
                  <a:lnTo>
                    <a:pt x="2940924" y="5767811"/>
                  </a:lnTo>
                  <a:lnTo>
                    <a:pt x="0" y="5767811"/>
                  </a:lnTo>
                  <a:close/>
                </a:path>
              </a:pathLst>
            </a:custGeom>
            <a:solidFill>
              <a:srgbClr val="C3EBEF"/>
            </a:solidFill>
          </p:spPr>
          <p:txBody>
            <a:bodyPr/>
            <a:lstStyle/>
            <a:p>
              <a:endParaRPr lang="en-US"/>
            </a:p>
          </p:txBody>
        </p:sp>
        <p:sp>
          <p:nvSpPr>
            <p:cNvPr id="4" name="TextBox 4"/>
            <p:cNvSpPr txBox="1"/>
            <p:nvPr/>
          </p:nvSpPr>
          <p:spPr>
            <a:xfrm>
              <a:off x="0" y="-38100"/>
              <a:ext cx="2940924" cy="5805911"/>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648518" y="1928379"/>
            <a:ext cx="8008635" cy="8047138"/>
          </a:xfrm>
          <a:custGeom>
            <a:avLst/>
            <a:gdLst/>
            <a:ahLst/>
            <a:cxnLst/>
            <a:rect l="l" t="t" r="r" b="b"/>
            <a:pathLst>
              <a:path w="8008635" h="8047138">
                <a:moveTo>
                  <a:pt x="0" y="0"/>
                </a:moveTo>
                <a:lnTo>
                  <a:pt x="8008635" y="0"/>
                </a:lnTo>
                <a:lnTo>
                  <a:pt x="8008635" y="8047138"/>
                </a:lnTo>
                <a:lnTo>
                  <a:pt x="0" y="8047138"/>
                </a:lnTo>
                <a:lnTo>
                  <a:pt x="0" y="0"/>
                </a:lnTo>
                <a:close/>
              </a:path>
            </a:pathLst>
          </a:custGeom>
          <a:blipFill>
            <a:blip r:embed="rId2"/>
            <a:stretch>
              <a:fillRect/>
            </a:stretch>
          </a:blipFill>
        </p:spPr>
        <p:txBody>
          <a:bodyPr/>
          <a:lstStyle/>
          <a:p>
            <a:endParaRPr lang="en-US"/>
          </a:p>
        </p:txBody>
      </p:sp>
      <p:sp>
        <p:nvSpPr>
          <p:cNvPr id="6" name="Freeform 6"/>
          <p:cNvSpPr/>
          <p:nvPr/>
        </p:nvSpPr>
        <p:spPr>
          <a:xfrm>
            <a:off x="9533194" y="1928379"/>
            <a:ext cx="8464812" cy="6375740"/>
          </a:xfrm>
          <a:custGeom>
            <a:avLst/>
            <a:gdLst/>
            <a:ahLst/>
            <a:cxnLst/>
            <a:rect l="l" t="t" r="r" b="b"/>
            <a:pathLst>
              <a:path w="8464812" h="6375740">
                <a:moveTo>
                  <a:pt x="0" y="0"/>
                </a:moveTo>
                <a:lnTo>
                  <a:pt x="8464812" y="0"/>
                </a:lnTo>
                <a:lnTo>
                  <a:pt x="8464812" y="6375740"/>
                </a:lnTo>
                <a:lnTo>
                  <a:pt x="0" y="6375740"/>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1428748" y="531159"/>
            <a:ext cx="15430505" cy="1914525"/>
          </a:xfrm>
          <a:prstGeom prst="rect">
            <a:avLst/>
          </a:prstGeom>
        </p:spPr>
        <p:txBody>
          <a:bodyPr lIns="0" tIns="0" rIns="0" bIns="0" rtlCol="0" anchor="t">
            <a:spAutoFit/>
          </a:bodyPr>
          <a:lstStyle/>
          <a:p>
            <a:pPr algn="l">
              <a:lnSpc>
                <a:spcPts val="7597"/>
              </a:lnSpc>
            </a:pPr>
            <a:r>
              <a:rPr lang="en-US" sz="6331">
                <a:solidFill>
                  <a:srgbClr val="5034C4"/>
                </a:solidFill>
                <a:latin typeface="Cabin Bold"/>
              </a:rPr>
              <a:t>Xác định dữ   </a:t>
            </a:r>
            <a:r>
              <a:rPr lang="en-US" sz="6331">
                <a:solidFill>
                  <a:srgbClr val="C3EBEF"/>
                </a:solidFill>
                <a:latin typeface="Cabin Bold"/>
              </a:rPr>
              <a:t> liệu nguồn (Data source)</a:t>
            </a:r>
          </a:p>
          <a:p>
            <a:pPr algn="l">
              <a:lnSpc>
                <a:spcPts val="7597"/>
              </a:lnSpc>
            </a:pPr>
            <a:endParaRPr lang="en-US" sz="6331">
              <a:solidFill>
                <a:srgbClr val="C3EBEF"/>
              </a:solidFill>
              <a:latin typeface="Cabin Bo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rot="7250774">
            <a:off x="1654380" y="-2645710"/>
            <a:ext cx="11166320" cy="21899658"/>
            <a:chOff x="0" y="0"/>
            <a:chExt cx="2940924" cy="5767811"/>
          </a:xfrm>
        </p:grpSpPr>
        <p:sp>
          <p:nvSpPr>
            <p:cNvPr id="3" name="Freeform 3"/>
            <p:cNvSpPr/>
            <p:nvPr/>
          </p:nvSpPr>
          <p:spPr>
            <a:xfrm>
              <a:off x="0" y="0"/>
              <a:ext cx="2940924" cy="5767811"/>
            </a:xfrm>
            <a:custGeom>
              <a:avLst/>
              <a:gdLst/>
              <a:ahLst/>
              <a:cxnLst/>
              <a:rect l="l" t="t" r="r" b="b"/>
              <a:pathLst>
                <a:path w="2940924" h="5767811">
                  <a:moveTo>
                    <a:pt x="0" y="0"/>
                  </a:moveTo>
                  <a:lnTo>
                    <a:pt x="2940924" y="0"/>
                  </a:lnTo>
                  <a:lnTo>
                    <a:pt x="2940924" y="5767811"/>
                  </a:lnTo>
                  <a:lnTo>
                    <a:pt x="0" y="5767811"/>
                  </a:lnTo>
                  <a:close/>
                </a:path>
              </a:pathLst>
            </a:custGeom>
            <a:solidFill>
              <a:srgbClr val="C3EBEF"/>
            </a:solidFill>
          </p:spPr>
          <p:txBody>
            <a:bodyPr/>
            <a:lstStyle/>
            <a:p>
              <a:endParaRPr lang="en-US"/>
            </a:p>
          </p:txBody>
        </p:sp>
        <p:sp>
          <p:nvSpPr>
            <p:cNvPr id="4" name="TextBox 4"/>
            <p:cNvSpPr txBox="1"/>
            <p:nvPr/>
          </p:nvSpPr>
          <p:spPr>
            <a:xfrm>
              <a:off x="0" y="-38100"/>
              <a:ext cx="2940924" cy="5805911"/>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229511" y="2445684"/>
            <a:ext cx="8042941" cy="6057984"/>
          </a:xfrm>
          <a:custGeom>
            <a:avLst/>
            <a:gdLst/>
            <a:ahLst/>
            <a:cxnLst/>
            <a:rect l="l" t="t" r="r" b="b"/>
            <a:pathLst>
              <a:path w="8042941" h="6057984">
                <a:moveTo>
                  <a:pt x="0" y="0"/>
                </a:moveTo>
                <a:lnTo>
                  <a:pt x="8042940" y="0"/>
                </a:lnTo>
                <a:lnTo>
                  <a:pt x="8042940" y="6057984"/>
                </a:lnTo>
                <a:lnTo>
                  <a:pt x="0" y="6057984"/>
                </a:lnTo>
                <a:lnTo>
                  <a:pt x="0" y="0"/>
                </a:lnTo>
                <a:close/>
              </a:path>
            </a:pathLst>
          </a:custGeom>
          <a:blipFill>
            <a:blip r:embed="rId2"/>
            <a:stretch>
              <a:fillRect/>
            </a:stretch>
          </a:blipFill>
        </p:spPr>
        <p:txBody>
          <a:bodyPr/>
          <a:lstStyle/>
          <a:p>
            <a:endParaRPr lang="en-US"/>
          </a:p>
        </p:txBody>
      </p:sp>
      <p:sp>
        <p:nvSpPr>
          <p:cNvPr id="6" name="Freeform 6"/>
          <p:cNvSpPr/>
          <p:nvPr/>
        </p:nvSpPr>
        <p:spPr>
          <a:xfrm>
            <a:off x="8854750" y="2445684"/>
            <a:ext cx="9433250" cy="7256346"/>
          </a:xfrm>
          <a:custGeom>
            <a:avLst/>
            <a:gdLst/>
            <a:ahLst/>
            <a:cxnLst/>
            <a:rect l="l" t="t" r="r" b="b"/>
            <a:pathLst>
              <a:path w="9433250" h="7256346">
                <a:moveTo>
                  <a:pt x="0" y="0"/>
                </a:moveTo>
                <a:lnTo>
                  <a:pt x="9433250" y="0"/>
                </a:lnTo>
                <a:lnTo>
                  <a:pt x="9433250" y="7256346"/>
                </a:lnTo>
                <a:lnTo>
                  <a:pt x="0" y="7256346"/>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941901" y="531159"/>
            <a:ext cx="15430505" cy="1914525"/>
          </a:xfrm>
          <a:prstGeom prst="rect">
            <a:avLst/>
          </a:prstGeom>
        </p:spPr>
        <p:txBody>
          <a:bodyPr lIns="0" tIns="0" rIns="0" bIns="0" rtlCol="0" anchor="t">
            <a:spAutoFit/>
          </a:bodyPr>
          <a:lstStyle/>
          <a:p>
            <a:pPr algn="l">
              <a:lnSpc>
                <a:spcPts val="7597"/>
              </a:lnSpc>
            </a:pPr>
            <a:r>
              <a:rPr lang="en-US" sz="6331">
                <a:solidFill>
                  <a:srgbClr val="5034C4"/>
                </a:solidFill>
                <a:latin typeface="Cabin Bold"/>
              </a:rPr>
              <a:t>Xác định Data   </a:t>
            </a:r>
            <a:r>
              <a:rPr lang="en-US" sz="6331">
                <a:solidFill>
                  <a:srgbClr val="C3EBEF"/>
                </a:solidFill>
                <a:latin typeface="Cabin Bold"/>
              </a:rPr>
              <a:t>Source Views</a:t>
            </a:r>
          </a:p>
          <a:p>
            <a:pPr algn="l">
              <a:lnSpc>
                <a:spcPts val="7597"/>
              </a:lnSpc>
            </a:pPr>
            <a:endParaRPr lang="en-US" sz="6331">
              <a:solidFill>
                <a:srgbClr val="C3EBEF"/>
              </a:solidFill>
              <a:latin typeface="Cabin Bo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rot="7250774">
            <a:off x="1477888" y="-2795752"/>
            <a:ext cx="11166320" cy="21899658"/>
            <a:chOff x="0" y="0"/>
            <a:chExt cx="2940924" cy="5767811"/>
          </a:xfrm>
        </p:grpSpPr>
        <p:sp>
          <p:nvSpPr>
            <p:cNvPr id="3" name="Freeform 3"/>
            <p:cNvSpPr/>
            <p:nvPr/>
          </p:nvSpPr>
          <p:spPr>
            <a:xfrm>
              <a:off x="0" y="0"/>
              <a:ext cx="2940924" cy="5767811"/>
            </a:xfrm>
            <a:custGeom>
              <a:avLst/>
              <a:gdLst/>
              <a:ahLst/>
              <a:cxnLst/>
              <a:rect l="l" t="t" r="r" b="b"/>
              <a:pathLst>
                <a:path w="2940924" h="5767811">
                  <a:moveTo>
                    <a:pt x="0" y="0"/>
                  </a:moveTo>
                  <a:lnTo>
                    <a:pt x="2940924" y="0"/>
                  </a:lnTo>
                  <a:lnTo>
                    <a:pt x="2940924" y="5767811"/>
                  </a:lnTo>
                  <a:lnTo>
                    <a:pt x="0" y="5767811"/>
                  </a:lnTo>
                  <a:close/>
                </a:path>
              </a:pathLst>
            </a:custGeom>
            <a:solidFill>
              <a:srgbClr val="C3EBEF"/>
            </a:solidFill>
          </p:spPr>
          <p:txBody>
            <a:bodyPr/>
            <a:lstStyle/>
            <a:p>
              <a:endParaRPr lang="en-US"/>
            </a:p>
          </p:txBody>
        </p:sp>
        <p:sp>
          <p:nvSpPr>
            <p:cNvPr id="4" name="TextBox 4"/>
            <p:cNvSpPr txBox="1"/>
            <p:nvPr/>
          </p:nvSpPr>
          <p:spPr>
            <a:xfrm>
              <a:off x="0" y="-38100"/>
              <a:ext cx="2940924" cy="5805911"/>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1302684" y="1815353"/>
            <a:ext cx="8118661" cy="8118661"/>
            <a:chOff x="0" y="0"/>
            <a:chExt cx="812800" cy="812800"/>
          </a:xfrm>
        </p:grpSpPr>
        <p:sp>
          <p:nvSpPr>
            <p:cNvPr id="6" name="Freeform 6"/>
            <p:cNvSpPr/>
            <p:nvPr/>
          </p:nvSpPr>
          <p:spPr>
            <a:xfrm>
              <a:off x="0" y="0"/>
              <a:ext cx="812800" cy="812800"/>
            </a:xfrm>
            <a:custGeom>
              <a:avLst/>
              <a:gdLst/>
              <a:ahLst/>
              <a:cxnLst/>
              <a:rect l="l" t="t" r="r" b="b"/>
              <a:pathLst>
                <a:path w="812800" h="812800">
                  <a:moveTo>
                    <a:pt x="21933" y="0"/>
                  </a:moveTo>
                  <a:lnTo>
                    <a:pt x="790867" y="0"/>
                  </a:lnTo>
                  <a:cubicBezTo>
                    <a:pt x="796684" y="0"/>
                    <a:pt x="802263" y="2311"/>
                    <a:pt x="806376" y="6424"/>
                  </a:cubicBezTo>
                  <a:cubicBezTo>
                    <a:pt x="810489" y="10537"/>
                    <a:pt x="812800" y="16116"/>
                    <a:pt x="812800" y="21933"/>
                  </a:cubicBezTo>
                  <a:lnTo>
                    <a:pt x="812800" y="790867"/>
                  </a:lnTo>
                  <a:cubicBezTo>
                    <a:pt x="812800" y="796684"/>
                    <a:pt x="810489" y="802263"/>
                    <a:pt x="806376" y="806376"/>
                  </a:cubicBezTo>
                  <a:cubicBezTo>
                    <a:pt x="802263" y="810489"/>
                    <a:pt x="796684" y="812800"/>
                    <a:pt x="790867" y="812800"/>
                  </a:cubicBezTo>
                  <a:lnTo>
                    <a:pt x="21933" y="812800"/>
                  </a:lnTo>
                  <a:cubicBezTo>
                    <a:pt x="16116" y="812800"/>
                    <a:pt x="10537" y="810489"/>
                    <a:pt x="6424" y="806376"/>
                  </a:cubicBezTo>
                  <a:cubicBezTo>
                    <a:pt x="2311" y="802263"/>
                    <a:pt x="0" y="796684"/>
                    <a:pt x="0" y="790867"/>
                  </a:cubicBezTo>
                  <a:lnTo>
                    <a:pt x="0" y="21933"/>
                  </a:lnTo>
                  <a:cubicBezTo>
                    <a:pt x="0" y="16116"/>
                    <a:pt x="2311" y="10537"/>
                    <a:pt x="6424" y="6424"/>
                  </a:cubicBezTo>
                  <a:cubicBezTo>
                    <a:pt x="10537" y="2311"/>
                    <a:pt x="16116" y="0"/>
                    <a:pt x="21933" y="0"/>
                  </a:cubicBezTo>
                  <a:close/>
                </a:path>
              </a:pathLst>
            </a:custGeom>
            <a:blipFill>
              <a:blip r:embed="rId2"/>
              <a:stretch>
                <a:fillRect t="-5154" b="-5154"/>
              </a:stretch>
            </a:blipFill>
          </p:spPr>
          <p:txBody>
            <a:bodyPr/>
            <a:lstStyle/>
            <a:p>
              <a:endParaRPr lang="en-US"/>
            </a:p>
          </p:txBody>
        </p:sp>
      </p:grpSp>
      <p:sp>
        <p:nvSpPr>
          <p:cNvPr id="7" name="TextBox 7"/>
          <p:cNvSpPr txBox="1"/>
          <p:nvPr/>
        </p:nvSpPr>
        <p:spPr>
          <a:xfrm>
            <a:off x="941901" y="531159"/>
            <a:ext cx="15430505" cy="1914525"/>
          </a:xfrm>
          <a:prstGeom prst="rect">
            <a:avLst/>
          </a:prstGeom>
        </p:spPr>
        <p:txBody>
          <a:bodyPr lIns="0" tIns="0" rIns="0" bIns="0" rtlCol="0" anchor="t">
            <a:spAutoFit/>
          </a:bodyPr>
          <a:lstStyle/>
          <a:p>
            <a:pPr algn="l">
              <a:lnSpc>
                <a:spcPts val="7597"/>
              </a:lnSpc>
            </a:pPr>
            <a:r>
              <a:rPr lang="en-US" sz="6331">
                <a:solidFill>
                  <a:srgbClr val="5034C4"/>
                </a:solidFill>
                <a:latin typeface="Cabin Bold"/>
              </a:rPr>
              <a:t>Xác định Data   </a:t>
            </a:r>
            <a:r>
              <a:rPr lang="en-US" sz="6331">
                <a:solidFill>
                  <a:srgbClr val="C3EBEF"/>
                </a:solidFill>
                <a:latin typeface="Cabin Bold"/>
              </a:rPr>
              <a:t>Source Views</a:t>
            </a:r>
          </a:p>
          <a:p>
            <a:pPr algn="l">
              <a:lnSpc>
                <a:spcPts val="7597"/>
              </a:lnSpc>
            </a:pPr>
            <a:endParaRPr lang="en-US" sz="6331">
              <a:solidFill>
                <a:srgbClr val="C3EBEF"/>
              </a:solidFill>
              <a:latin typeface="Cabin Bold"/>
            </a:endParaRPr>
          </a:p>
        </p:txBody>
      </p:sp>
      <p:sp>
        <p:nvSpPr>
          <p:cNvPr id="8" name="TextBox 8"/>
          <p:cNvSpPr txBox="1"/>
          <p:nvPr/>
        </p:nvSpPr>
        <p:spPr>
          <a:xfrm>
            <a:off x="9818080" y="7011077"/>
            <a:ext cx="7631513" cy="2286000"/>
          </a:xfrm>
          <a:prstGeom prst="rect">
            <a:avLst/>
          </a:prstGeom>
        </p:spPr>
        <p:txBody>
          <a:bodyPr lIns="0" tIns="0" rIns="0" bIns="0" rtlCol="0" anchor="t">
            <a:spAutoFit/>
          </a:bodyPr>
          <a:lstStyle/>
          <a:p>
            <a:pPr algn="l">
              <a:lnSpc>
                <a:spcPts val="6054"/>
              </a:lnSpc>
            </a:pPr>
            <a:r>
              <a:rPr lang="en-US" sz="5045">
                <a:solidFill>
                  <a:srgbClr val="5034C4"/>
                </a:solidFill>
                <a:latin typeface="Cabin Bold"/>
              </a:rPr>
              <a:t>Kết quả sau khi tạo Data</a:t>
            </a:r>
          </a:p>
          <a:p>
            <a:pPr algn="l">
              <a:lnSpc>
                <a:spcPts val="6054"/>
              </a:lnSpc>
            </a:pPr>
            <a:r>
              <a:rPr lang="en-US" sz="5045">
                <a:solidFill>
                  <a:srgbClr val="5034C4"/>
                </a:solidFill>
                <a:latin typeface="Cabin Bold"/>
              </a:rPr>
              <a:t>Source View</a:t>
            </a:r>
          </a:p>
          <a:p>
            <a:pPr algn="l">
              <a:lnSpc>
                <a:spcPts val="6054"/>
              </a:lnSpc>
            </a:pPr>
            <a:endParaRPr lang="en-US" sz="5045">
              <a:solidFill>
                <a:srgbClr val="5034C4"/>
              </a:solidFill>
              <a:latin typeface="Cabin Bo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905688" y="0"/>
            <a:ext cx="9382312" cy="10287000"/>
            <a:chOff x="0" y="0"/>
            <a:chExt cx="2471062" cy="2709333"/>
          </a:xfrm>
        </p:grpSpPr>
        <p:sp>
          <p:nvSpPr>
            <p:cNvPr id="3" name="Freeform 3"/>
            <p:cNvSpPr/>
            <p:nvPr/>
          </p:nvSpPr>
          <p:spPr>
            <a:xfrm>
              <a:off x="0" y="0"/>
              <a:ext cx="2471062" cy="2709333"/>
            </a:xfrm>
            <a:custGeom>
              <a:avLst/>
              <a:gdLst/>
              <a:ahLst/>
              <a:cxnLst/>
              <a:rect l="l" t="t" r="r" b="b"/>
              <a:pathLst>
                <a:path w="2471062" h="2709333">
                  <a:moveTo>
                    <a:pt x="0" y="0"/>
                  </a:moveTo>
                  <a:lnTo>
                    <a:pt x="2471062" y="0"/>
                  </a:lnTo>
                  <a:lnTo>
                    <a:pt x="2471062" y="2709333"/>
                  </a:lnTo>
                  <a:lnTo>
                    <a:pt x="0" y="2709333"/>
                  </a:lnTo>
                  <a:close/>
                </a:path>
              </a:pathLst>
            </a:custGeom>
            <a:solidFill>
              <a:srgbClr val="5034C4">
                <a:alpha val="4706"/>
              </a:srgbClr>
            </a:solidFill>
          </p:spPr>
          <p:txBody>
            <a:bodyPr/>
            <a:lstStyle/>
            <a:p>
              <a:endParaRPr lang="en-US"/>
            </a:p>
          </p:txBody>
        </p:sp>
        <p:sp>
          <p:nvSpPr>
            <p:cNvPr id="4" name="TextBox 4"/>
            <p:cNvSpPr txBox="1"/>
            <p:nvPr/>
          </p:nvSpPr>
          <p:spPr>
            <a:xfrm>
              <a:off x="0" y="-38100"/>
              <a:ext cx="2471062" cy="2747433"/>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7072738" y="1602054"/>
            <a:ext cx="10186562" cy="7656246"/>
          </a:xfrm>
          <a:custGeom>
            <a:avLst/>
            <a:gdLst/>
            <a:ahLst/>
            <a:cxnLst/>
            <a:rect l="l" t="t" r="r" b="b"/>
            <a:pathLst>
              <a:path w="10186562" h="7656246">
                <a:moveTo>
                  <a:pt x="0" y="0"/>
                </a:moveTo>
                <a:lnTo>
                  <a:pt x="10186562" y="0"/>
                </a:lnTo>
                <a:lnTo>
                  <a:pt x="10186562" y="7656246"/>
                </a:lnTo>
                <a:lnTo>
                  <a:pt x="0" y="7656246"/>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1028700" y="209550"/>
            <a:ext cx="6113320" cy="1647825"/>
          </a:xfrm>
          <a:prstGeom prst="rect">
            <a:avLst/>
          </a:prstGeom>
        </p:spPr>
        <p:txBody>
          <a:bodyPr lIns="0" tIns="0" rIns="0" bIns="0" rtlCol="0" anchor="t">
            <a:spAutoFit/>
          </a:bodyPr>
          <a:lstStyle/>
          <a:p>
            <a:pPr algn="l">
              <a:lnSpc>
                <a:spcPts val="6599"/>
              </a:lnSpc>
            </a:pPr>
            <a:r>
              <a:rPr lang="en-US" sz="5499">
                <a:solidFill>
                  <a:srgbClr val="5034C4"/>
                </a:solidFill>
                <a:latin typeface="Cabin Bold"/>
              </a:rPr>
              <a:t>Tạo Cube và các Dimension</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905688" y="0"/>
            <a:ext cx="9382312" cy="10287000"/>
            <a:chOff x="0" y="0"/>
            <a:chExt cx="2471062" cy="2709333"/>
          </a:xfrm>
        </p:grpSpPr>
        <p:sp>
          <p:nvSpPr>
            <p:cNvPr id="3" name="Freeform 3"/>
            <p:cNvSpPr/>
            <p:nvPr/>
          </p:nvSpPr>
          <p:spPr>
            <a:xfrm>
              <a:off x="0" y="0"/>
              <a:ext cx="2471062" cy="2709333"/>
            </a:xfrm>
            <a:custGeom>
              <a:avLst/>
              <a:gdLst/>
              <a:ahLst/>
              <a:cxnLst/>
              <a:rect l="l" t="t" r="r" b="b"/>
              <a:pathLst>
                <a:path w="2471062" h="2709333">
                  <a:moveTo>
                    <a:pt x="0" y="0"/>
                  </a:moveTo>
                  <a:lnTo>
                    <a:pt x="2471062" y="0"/>
                  </a:lnTo>
                  <a:lnTo>
                    <a:pt x="2471062" y="2709333"/>
                  </a:lnTo>
                  <a:lnTo>
                    <a:pt x="0" y="2709333"/>
                  </a:lnTo>
                  <a:close/>
                </a:path>
              </a:pathLst>
            </a:custGeom>
            <a:solidFill>
              <a:srgbClr val="5034C4">
                <a:alpha val="4706"/>
              </a:srgbClr>
            </a:solidFill>
          </p:spPr>
          <p:txBody>
            <a:bodyPr/>
            <a:lstStyle/>
            <a:p>
              <a:endParaRPr lang="en-US"/>
            </a:p>
          </p:txBody>
        </p:sp>
        <p:sp>
          <p:nvSpPr>
            <p:cNvPr id="4" name="TextBox 4"/>
            <p:cNvSpPr txBox="1"/>
            <p:nvPr/>
          </p:nvSpPr>
          <p:spPr>
            <a:xfrm>
              <a:off x="0" y="-38100"/>
              <a:ext cx="2471062" cy="2747433"/>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0" y="2010101"/>
            <a:ext cx="8905688" cy="6593634"/>
          </a:xfrm>
          <a:custGeom>
            <a:avLst/>
            <a:gdLst/>
            <a:ahLst/>
            <a:cxnLst/>
            <a:rect l="l" t="t" r="r" b="b"/>
            <a:pathLst>
              <a:path w="8905688" h="6593634">
                <a:moveTo>
                  <a:pt x="0" y="0"/>
                </a:moveTo>
                <a:lnTo>
                  <a:pt x="8905688" y="0"/>
                </a:lnTo>
                <a:lnTo>
                  <a:pt x="8905688" y="6593634"/>
                </a:lnTo>
                <a:lnTo>
                  <a:pt x="0" y="6593634"/>
                </a:lnTo>
                <a:lnTo>
                  <a:pt x="0" y="0"/>
                </a:lnTo>
                <a:close/>
              </a:path>
            </a:pathLst>
          </a:custGeom>
          <a:blipFill>
            <a:blip r:embed="rId2"/>
            <a:stretch>
              <a:fillRect/>
            </a:stretch>
          </a:blipFill>
        </p:spPr>
        <p:txBody>
          <a:bodyPr/>
          <a:lstStyle/>
          <a:p>
            <a:endParaRPr lang="en-US"/>
          </a:p>
        </p:txBody>
      </p:sp>
      <p:sp>
        <p:nvSpPr>
          <p:cNvPr id="6" name="Freeform 6"/>
          <p:cNvSpPr/>
          <p:nvPr/>
        </p:nvSpPr>
        <p:spPr>
          <a:xfrm>
            <a:off x="9144000" y="2010101"/>
            <a:ext cx="9382312" cy="7217163"/>
          </a:xfrm>
          <a:custGeom>
            <a:avLst/>
            <a:gdLst/>
            <a:ahLst/>
            <a:cxnLst/>
            <a:rect l="l" t="t" r="r" b="b"/>
            <a:pathLst>
              <a:path w="9382312" h="7217163">
                <a:moveTo>
                  <a:pt x="0" y="0"/>
                </a:moveTo>
                <a:lnTo>
                  <a:pt x="9382312" y="0"/>
                </a:lnTo>
                <a:lnTo>
                  <a:pt x="9382312" y="7217163"/>
                </a:lnTo>
                <a:lnTo>
                  <a:pt x="0" y="7217163"/>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1028700" y="209550"/>
            <a:ext cx="6113320" cy="1647825"/>
          </a:xfrm>
          <a:prstGeom prst="rect">
            <a:avLst/>
          </a:prstGeom>
        </p:spPr>
        <p:txBody>
          <a:bodyPr lIns="0" tIns="0" rIns="0" bIns="0" rtlCol="0" anchor="t">
            <a:spAutoFit/>
          </a:bodyPr>
          <a:lstStyle/>
          <a:p>
            <a:pPr algn="l">
              <a:lnSpc>
                <a:spcPts val="6599"/>
              </a:lnSpc>
            </a:pPr>
            <a:r>
              <a:rPr lang="en-US" sz="5499">
                <a:solidFill>
                  <a:srgbClr val="5034C4"/>
                </a:solidFill>
                <a:latin typeface="Cabin Bold"/>
              </a:rPr>
              <a:t>Tạo Cube và các Dimension</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905688" y="0"/>
            <a:ext cx="9382312" cy="10287000"/>
            <a:chOff x="0" y="0"/>
            <a:chExt cx="2471062" cy="2709333"/>
          </a:xfrm>
        </p:grpSpPr>
        <p:sp>
          <p:nvSpPr>
            <p:cNvPr id="3" name="Freeform 3"/>
            <p:cNvSpPr/>
            <p:nvPr/>
          </p:nvSpPr>
          <p:spPr>
            <a:xfrm>
              <a:off x="0" y="0"/>
              <a:ext cx="2471062" cy="2709333"/>
            </a:xfrm>
            <a:custGeom>
              <a:avLst/>
              <a:gdLst/>
              <a:ahLst/>
              <a:cxnLst/>
              <a:rect l="l" t="t" r="r" b="b"/>
              <a:pathLst>
                <a:path w="2471062" h="2709333">
                  <a:moveTo>
                    <a:pt x="0" y="0"/>
                  </a:moveTo>
                  <a:lnTo>
                    <a:pt x="2471062" y="0"/>
                  </a:lnTo>
                  <a:lnTo>
                    <a:pt x="2471062" y="2709333"/>
                  </a:lnTo>
                  <a:lnTo>
                    <a:pt x="0" y="2709333"/>
                  </a:lnTo>
                  <a:close/>
                </a:path>
              </a:pathLst>
            </a:custGeom>
            <a:solidFill>
              <a:srgbClr val="5034C4">
                <a:alpha val="4706"/>
              </a:srgbClr>
            </a:solidFill>
          </p:spPr>
          <p:txBody>
            <a:bodyPr/>
            <a:lstStyle/>
            <a:p>
              <a:endParaRPr lang="en-US"/>
            </a:p>
          </p:txBody>
        </p:sp>
        <p:sp>
          <p:nvSpPr>
            <p:cNvPr id="4" name="TextBox 4"/>
            <p:cNvSpPr txBox="1"/>
            <p:nvPr/>
          </p:nvSpPr>
          <p:spPr>
            <a:xfrm>
              <a:off x="0" y="-38100"/>
              <a:ext cx="2471062" cy="2747433"/>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4908177" y="1486572"/>
            <a:ext cx="8208925" cy="8208925"/>
            <a:chOff x="0" y="0"/>
            <a:chExt cx="812800" cy="812800"/>
          </a:xfrm>
        </p:grpSpPr>
        <p:sp>
          <p:nvSpPr>
            <p:cNvPr id="6" name="Freeform 6"/>
            <p:cNvSpPr/>
            <p:nvPr/>
          </p:nvSpPr>
          <p:spPr>
            <a:xfrm>
              <a:off x="0" y="0"/>
              <a:ext cx="812800" cy="812800"/>
            </a:xfrm>
            <a:custGeom>
              <a:avLst/>
              <a:gdLst/>
              <a:ahLst/>
              <a:cxnLst/>
              <a:rect l="l" t="t" r="r" b="b"/>
              <a:pathLst>
                <a:path w="812800" h="812800">
                  <a:moveTo>
                    <a:pt x="21692" y="0"/>
                  </a:moveTo>
                  <a:lnTo>
                    <a:pt x="791108" y="0"/>
                  </a:lnTo>
                  <a:cubicBezTo>
                    <a:pt x="803088" y="0"/>
                    <a:pt x="812800" y="9712"/>
                    <a:pt x="812800" y="21692"/>
                  </a:cubicBezTo>
                  <a:lnTo>
                    <a:pt x="812800" y="791108"/>
                  </a:lnTo>
                  <a:cubicBezTo>
                    <a:pt x="812800" y="803088"/>
                    <a:pt x="803088" y="812800"/>
                    <a:pt x="791108" y="812800"/>
                  </a:cubicBezTo>
                  <a:lnTo>
                    <a:pt x="21692" y="812800"/>
                  </a:lnTo>
                  <a:cubicBezTo>
                    <a:pt x="9712" y="812800"/>
                    <a:pt x="0" y="803088"/>
                    <a:pt x="0" y="791108"/>
                  </a:cubicBezTo>
                  <a:lnTo>
                    <a:pt x="0" y="21692"/>
                  </a:lnTo>
                  <a:cubicBezTo>
                    <a:pt x="0" y="9712"/>
                    <a:pt x="9712" y="0"/>
                    <a:pt x="21692" y="0"/>
                  </a:cubicBezTo>
                  <a:close/>
                </a:path>
              </a:pathLst>
            </a:custGeom>
            <a:blipFill>
              <a:blip r:embed="rId2"/>
              <a:stretch>
                <a:fillRect t="-5407" b="-5407"/>
              </a:stretch>
            </a:blipFill>
          </p:spPr>
          <p:txBody>
            <a:bodyPr/>
            <a:lstStyle/>
            <a:p>
              <a:endParaRPr lang="en-US"/>
            </a:p>
          </p:txBody>
        </p:sp>
      </p:grpSp>
      <p:sp>
        <p:nvSpPr>
          <p:cNvPr id="7" name="TextBox 7"/>
          <p:cNvSpPr txBox="1"/>
          <p:nvPr/>
        </p:nvSpPr>
        <p:spPr>
          <a:xfrm>
            <a:off x="515215" y="372876"/>
            <a:ext cx="9542320" cy="819150"/>
          </a:xfrm>
          <a:prstGeom prst="rect">
            <a:avLst/>
          </a:prstGeom>
        </p:spPr>
        <p:txBody>
          <a:bodyPr lIns="0" tIns="0" rIns="0" bIns="0" rtlCol="0" anchor="t">
            <a:spAutoFit/>
          </a:bodyPr>
          <a:lstStyle/>
          <a:p>
            <a:pPr algn="l">
              <a:lnSpc>
                <a:spcPts val="6599"/>
              </a:lnSpc>
            </a:pPr>
            <a:r>
              <a:rPr lang="en-US" sz="5499">
                <a:solidFill>
                  <a:srgbClr val="5034C4"/>
                </a:solidFill>
                <a:latin typeface="Cabin Bold"/>
              </a:rPr>
              <a:t>Tạo Cube và các Dimension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50501" y="279526"/>
            <a:ext cx="10546591" cy="971550"/>
          </a:xfrm>
          <a:prstGeom prst="rect">
            <a:avLst/>
          </a:prstGeom>
        </p:spPr>
        <p:txBody>
          <a:bodyPr lIns="0" tIns="0" rIns="0" bIns="0" rtlCol="0" anchor="t">
            <a:spAutoFit/>
          </a:bodyPr>
          <a:lstStyle/>
          <a:p>
            <a:pPr algn="l">
              <a:lnSpc>
                <a:spcPts val="7679"/>
              </a:lnSpc>
            </a:pPr>
            <a:r>
              <a:rPr lang="en-US" sz="6399">
                <a:solidFill>
                  <a:srgbClr val="7AC7CF"/>
                </a:solidFill>
                <a:latin typeface="Cabin"/>
              </a:rPr>
              <a:t>Giới thiệu về dataset</a:t>
            </a:r>
          </a:p>
        </p:txBody>
      </p:sp>
      <p:grpSp>
        <p:nvGrpSpPr>
          <p:cNvPr id="3" name="Group 3"/>
          <p:cNvGrpSpPr/>
          <p:nvPr/>
        </p:nvGrpSpPr>
        <p:grpSpPr>
          <a:xfrm>
            <a:off x="0" y="2146986"/>
            <a:ext cx="18288000" cy="8140014"/>
            <a:chOff x="0" y="0"/>
            <a:chExt cx="4816593" cy="2143872"/>
          </a:xfrm>
        </p:grpSpPr>
        <p:sp>
          <p:nvSpPr>
            <p:cNvPr id="4" name="Freeform 4"/>
            <p:cNvSpPr/>
            <p:nvPr/>
          </p:nvSpPr>
          <p:spPr>
            <a:xfrm>
              <a:off x="0" y="0"/>
              <a:ext cx="4816592" cy="2143872"/>
            </a:xfrm>
            <a:custGeom>
              <a:avLst/>
              <a:gdLst/>
              <a:ahLst/>
              <a:cxnLst/>
              <a:rect l="l" t="t" r="r" b="b"/>
              <a:pathLst>
                <a:path w="4816592" h="2143872">
                  <a:moveTo>
                    <a:pt x="0" y="0"/>
                  </a:moveTo>
                  <a:lnTo>
                    <a:pt x="4816592" y="0"/>
                  </a:lnTo>
                  <a:lnTo>
                    <a:pt x="4816592" y="2143872"/>
                  </a:lnTo>
                  <a:lnTo>
                    <a:pt x="0" y="2143872"/>
                  </a:lnTo>
                  <a:close/>
                </a:path>
              </a:pathLst>
            </a:custGeom>
            <a:solidFill>
              <a:srgbClr val="EAE5FF"/>
            </a:solidFill>
          </p:spPr>
          <p:txBody>
            <a:bodyPr/>
            <a:lstStyle/>
            <a:p>
              <a:endParaRPr lang="en-US"/>
            </a:p>
          </p:txBody>
        </p:sp>
        <p:sp>
          <p:nvSpPr>
            <p:cNvPr id="5" name="TextBox 5"/>
            <p:cNvSpPr txBox="1"/>
            <p:nvPr/>
          </p:nvSpPr>
          <p:spPr>
            <a:xfrm>
              <a:off x="0" y="-38100"/>
              <a:ext cx="4816593" cy="2181972"/>
            </a:xfrm>
            <a:prstGeom prst="rect">
              <a:avLst/>
            </a:prstGeom>
          </p:spPr>
          <p:txBody>
            <a:bodyPr lIns="50800" tIns="50800" rIns="50800" bIns="50800" rtlCol="0" anchor="ctr"/>
            <a:lstStyle/>
            <a:p>
              <a:pPr algn="ctr">
                <a:lnSpc>
                  <a:spcPts val="2100"/>
                </a:lnSpc>
              </a:pPr>
              <a:endParaRPr/>
            </a:p>
          </p:txBody>
        </p:sp>
      </p:grpSp>
      <p:sp>
        <p:nvSpPr>
          <p:cNvPr id="6" name="TextBox 6"/>
          <p:cNvSpPr txBox="1"/>
          <p:nvPr/>
        </p:nvSpPr>
        <p:spPr>
          <a:xfrm>
            <a:off x="650501" y="3267100"/>
            <a:ext cx="16834761" cy="5842635"/>
          </a:xfrm>
          <a:prstGeom prst="rect">
            <a:avLst/>
          </a:prstGeom>
        </p:spPr>
        <p:txBody>
          <a:bodyPr lIns="0" tIns="0" rIns="0" bIns="0" rtlCol="0" anchor="t">
            <a:spAutoFit/>
          </a:bodyPr>
          <a:lstStyle/>
          <a:p>
            <a:pPr algn="l">
              <a:lnSpc>
                <a:spcPts val="4654"/>
              </a:lnSpc>
            </a:pPr>
            <a:r>
              <a:rPr lang="en-US" sz="3324">
                <a:solidFill>
                  <a:srgbClr val="5034C4"/>
                </a:solidFill>
                <a:latin typeface="Cabin Bold"/>
              </a:rPr>
              <a:t>-Tên dataset: NBA Traditional Boxscores 1997-2023</a:t>
            </a:r>
          </a:p>
          <a:p>
            <a:pPr algn="l">
              <a:lnSpc>
                <a:spcPts val="4654"/>
              </a:lnSpc>
            </a:pPr>
            <a:r>
              <a:rPr lang="en-US" sz="3324">
                <a:solidFill>
                  <a:srgbClr val="5034C4"/>
                </a:solidFill>
                <a:latin typeface="Cabin Bold"/>
              </a:rPr>
              <a:t>-Lần cập nhập gần nhất: 02 tháng 3 năm 2024</a:t>
            </a:r>
          </a:p>
          <a:p>
            <a:pPr algn="l">
              <a:lnSpc>
                <a:spcPts val="4654"/>
              </a:lnSpc>
            </a:pPr>
            <a:r>
              <a:rPr lang="en-US" sz="3324">
                <a:solidFill>
                  <a:srgbClr val="5034C4"/>
                </a:solidFill>
                <a:latin typeface="Cabin Bold"/>
              </a:rPr>
              <a:t>-Dataset bao gồm 29 cột thuộc tính và 65574 dòng dữ liệu chứa các điểm số của cầu thủ và đội từ mùa giải NBA 1996-97 đến 2022-23 được lấy trên web từ NBA.com.</a:t>
            </a:r>
          </a:p>
          <a:p>
            <a:pPr algn="l">
              <a:lnSpc>
                <a:spcPts val="4654"/>
              </a:lnSpc>
            </a:pPr>
            <a:r>
              <a:rPr lang="en-US" sz="3324">
                <a:solidFill>
                  <a:srgbClr val="5034C4"/>
                </a:solidFill>
                <a:latin typeface="Cabin Bold"/>
              </a:rPr>
              <a:t>-Dataset được một dataset expert có tên Szymon Jóźwiak cung cấp dựa vào dữ liệu trên NBA.com.</a:t>
            </a:r>
          </a:p>
          <a:p>
            <a:pPr algn="l">
              <a:lnSpc>
                <a:spcPts val="4654"/>
              </a:lnSpc>
            </a:pPr>
            <a:r>
              <a:rPr lang="en-US" sz="3324">
                <a:solidFill>
                  <a:srgbClr val="5034C4"/>
                </a:solidFill>
                <a:latin typeface="Cabin Bold"/>
              </a:rPr>
              <a:t>-Nguồn tải dataset: </a:t>
            </a:r>
            <a:r>
              <a:rPr lang="en-US" sz="3324">
                <a:solidFill>
                  <a:srgbClr val="5034C4"/>
                </a:solidFill>
                <a:latin typeface="Cabin Bold"/>
                <a:hlinkClick r:id="rId2" tooltip="https://www.kaggle.com/datasets/szymonjwiak/nba-traditional"/>
              </a:rPr>
              <a:t>Sự phổ biến của NBA: NBA là một trong những giải đấu bóng rổ nổi tiếng và phổ biến nhất trên toàn thế giới. Với sự hâm mộ rộng lớn, việc phân tích dữ liệu từ giải đấu này sẽ mang lại thông tin hữu ích và thú vị cho một đối tượng người đọc rất lớn</a:t>
            </a:r>
          </a:p>
          <a:p>
            <a:pPr algn="l">
              <a:lnSpc>
                <a:spcPts val="4374"/>
              </a:lnSpc>
            </a:pPr>
            <a:endParaRPr lang="en-US" sz="3324">
              <a:solidFill>
                <a:srgbClr val="5034C4"/>
              </a:solidFill>
              <a:latin typeface="Cabin Bold"/>
              <a:hlinkClick r:id="rId2" tooltip="https://www.kaggle.com/datasets/szymonjwiak/nba-tradition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905688" y="0"/>
            <a:ext cx="9382312" cy="10287000"/>
            <a:chOff x="0" y="0"/>
            <a:chExt cx="2471062" cy="2709333"/>
          </a:xfrm>
        </p:grpSpPr>
        <p:sp>
          <p:nvSpPr>
            <p:cNvPr id="3" name="Freeform 3"/>
            <p:cNvSpPr/>
            <p:nvPr/>
          </p:nvSpPr>
          <p:spPr>
            <a:xfrm>
              <a:off x="0" y="0"/>
              <a:ext cx="2471062" cy="2709333"/>
            </a:xfrm>
            <a:custGeom>
              <a:avLst/>
              <a:gdLst/>
              <a:ahLst/>
              <a:cxnLst/>
              <a:rect l="l" t="t" r="r" b="b"/>
              <a:pathLst>
                <a:path w="2471062" h="2709333">
                  <a:moveTo>
                    <a:pt x="0" y="0"/>
                  </a:moveTo>
                  <a:lnTo>
                    <a:pt x="2471062" y="0"/>
                  </a:lnTo>
                  <a:lnTo>
                    <a:pt x="2471062" y="2709333"/>
                  </a:lnTo>
                  <a:lnTo>
                    <a:pt x="0" y="2709333"/>
                  </a:lnTo>
                  <a:close/>
                </a:path>
              </a:pathLst>
            </a:custGeom>
            <a:solidFill>
              <a:srgbClr val="5034C4">
                <a:alpha val="4706"/>
              </a:srgbClr>
            </a:solidFill>
          </p:spPr>
          <p:txBody>
            <a:bodyPr/>
            <a:lstStyle/>
            <a:p>
              <a:endParaRPr lang="en-US"/>
            </a:p>
          </p:txBody>
        </p:sp>
        <p:sp>
          <p:nvSpPr>
            <p:cNvPr id="4" name="TextBox 4"/>
            <p:cNvSpPr txBox="1"/>
            <p:nvPr/>
          </p:nvSpPr>
          <p:spPr>
            <a:xfrm>
              <a:off x="0" y="-38100"/>
              <a:ext cx="2471062" cy="2747433"/>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028700" y="1798061"/>
            <a:ext cx="10508457" cy="3766143"/>
          </a:xfrm>
          <a:custGeom>
            <a:avLst/>
            <a:gdLst/>
            <a:ahLst/>
            <a:cxnLst/>
            <a:rect l="l" t="t" r="r" b="b"/>
            <a:pathLst>
              <a:path w="10508457" h="3766143">
                <a:moveTo>
                  <a:pt x="0" y="0"/>
                </a:moveTo>
                <a:lnTo>
                  <a:pt x="10508457" y="0"/>
                </a:lnTo>
                <a:lnTo>
                  <a:pt x="10508457" y="3766143"/>
                </a:lnTo>
                <a:lnTo>
                  <a:pt x="0" y="3766143"/>
                </a:lnTo>
                <a:lnTo>
                  <a:pt x="0" y="0"/>
                </a:lnTo>
                <a:close/>
              </a:path>
            </a:pathLst>
          </a:custGeom>
          <a:blipFill>
            <a:blip r:embed="rId2"/>
            <a:stretch>
              <a:fillRect/>
            </a:stretch>
          </a:blipFill>
        </p:spPr>
        <p:txBody>
          <a:bodyPr/>
          <a:lstStyle/>
          <a:p>
            <a:endParaRPr lang="en-US"/>
          </a:p>
        </p:txBody>
      </p:sp>
      <p:sp>
        <p:nvSpPr>
          <p:cNvPr id="6" name="Freeform 6"/>
          <p:cNvSpPr/>
          <p:nvPr/>
        </p:nvSpPr>
        <p:spPr>
          <a:xfrm>
            <a:off x="6282929" y="5798250"/>
            <a:ext cx="11276017" cy="4086132"/>
          </a:xfrm>
          <a:custGeom>
            <a:avLst/>
            <a:gdLst/>
            <a:ahLst/>
            <a:cxnLst/>
            <a:rect l="l" t="t" r="r" b="b"/>
            <a:pathLst>
              <a:path w="11276017" h="4086132">
                <a:moveTo>
                  <a:pt x="0" y="0"/>
                </a:moveTo>
                <a:lnTo>
                  <a:pt x="11276016" y="0"/>
                </a:lnTo>
                <a:lnTo>
                  <a:pt x="11276016" y="4086132"/>
                </a:lnTo>
                <a:lnTo>
                  <a:pt x="0" y="4086132"/>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1028700" y="623887"/>
            <a:ext cx="11282033" cy="819150"/>
          </a:xfrm>
          <a:prstGeom prst="rect">
            <a:avLst/>
          </a:prstGeom>
        </p:spPr>
        <p:txBody>
          <a:bodyPr lIns="0" tIns="0" rIns="0" bIns="0" rtlCol="0" anchor="t">
            <a:spAutoFit/>
          </a:bodyPr>
          <a:lstStyle/>
          <a:p>
            <a:pPr algn="l">
              <a:lnSpc>
                <a:spcPts val="6599"/>
              </a:lnSpc>
            </a:pPr>
            <a:r>
              <a:rPr lang="en-US" sz="5499">
                <a:solidFill>
                  <a:srgbClr val="5034C4"/>
                </a:solidFill>
                <a:latin typeface="Cabin Bold"/>
              </a:rPr>
              <a:t>Thêm các thuộc tính vào Dimension</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905688" y="0"/>
            <a:ext cx="9382312" cy="10287000"/>
            <a:chOff x="0" y="0"/>
            <a:chExt cx="2471062" cy="2709333"/>
          </a:xfrm>
        </p:grpSpPr>
        <p:sp>
          <p:nvSpPr>
            <p:cNvPr id="3" name="Freeform 3"/>
            <p:cNvSpPr/>
            <p:nvPr/>
          </p:nvSpPr>
          <p:spPr>
            <a:xfrm>
              <a:off x="0" y="0"/>
              <a:ext cx="2471062" cy="2709333"/>
            </a:xfrm>
            <a:custGeom>
              <a:avLst/>
              <a:gdLst/>
              <a:ahLst/>
              <a:cxnLst/>
              <a:rect l="l" t="t" r="r" b="b"/>
              <a:pathLst>
                <a:path w="2471062" h="2709333">
                  <a:moveTo>
                    <a:pt x="0" y="0"/>
                  </a:moveTo>
                  <a:lnTo>
                    <a:pt x="2471062" y="0"/>
                  </a:lnTo>
                  <a:lnTo>
                    <a:pt x="2471062" y="2709333"/>
                  </a:lnTo>
                  <a:lnTo>
                    <a:pt x="0" y="2709333"/>
                  </a:lnTo>
                  <a:close/>
                </a:path>
              </a:pathLst>
            </a:custGeom>
            <a:solidFill>
              <a:srgbClr val="5034C4">
                <a:alpha val="4706"/>
              </a:srgbClr>
            </a:solidFill>
          </p:spPr>
          <p:txBody>
            <a:bodyPr/>
            <a:lstStyle/>
            <a:p>
              <a:endParaRPr lang="en-US"/>
            </a:p>
          </p:txBody>
        </p:sp>
        <p:sp>
          <p:nvSpPr>
            <p:cNvPr id="4" name="TextBox 4"/>
            <p:cNvSpPr txBox="1"/>
            <p:nvPr/>
          </p:nvSpPr>
          <p:spPr>
            <a:xfrm>
              <a:off x="0" y="-38100"/>
              <a:ext cx="2471062" cy="2747433"/>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028700" y="1443038"/>
            <a:ext cx="9205625" cy="4449895"/>
          </a:xfrm>
          <a:custGeom>
            <a:avLst/>
            <a:gdLst/>
            <a:ahLst/>
            <a:cxnLst/>
            <a:rect l="l" t="t" r="r" b="b"/>
            <a:pathLst>
              <a:path w="9205625" h="4449895">
                <a:moveTo>
                  <a:pt x="0" y="0"/>
                </a:moveTo>
                <a:lnTo>
                  <a:pt x="9205625" y="0"/>
                </a:lnTo>
                <a:lnTo>
                  <a:pt x="9205625" y="4449894"/>
                </a:lnTo>
                <a:lnTo>
                  <a:pt x="0" y="4449894"/>
                </a:lnTo>
                <a:lnTo>
                  <a:pt x="0" y="0"/>
                </a:lnTo>
                <a:close/>
              </a:path>
            </a:pathLst>
          </a:custGeom>
          <a:blipFill>
            <a:blip r:embed="rId2"/>
            <a:stretch>
              <a:fillRect/>
            </a:stretch>
          </a:blipFill>
        </p:spPr>
        <p:txBody>
          <a:bodyPr/>
          <a:lstStyle/>
          <a:p>
            <a:endParaRPr lang="en-US"/>
          </a:p>
        </p:txBody>
      </p:sp>
      <p:sp>
        <p:nvSpPr>
          <p:cNvPr id="6" name="Freeform 6"/>
          <p:cNvSpPr/>
          <p:nvPr/>
        </p:nvSpPr>
        <p:spPr>
          <a:xfrm>
            <a:off x="6991795" y="5143500"/>
            <a:ext cx="11023902" cy="5494267"/>
          </a:xfrm>
          <a:custGeom>
            <a:avLst/>
            <a:gdLst/>
            <a:ahLst/>
            <a:cxnLst/>
            <a:rect l="l" t="t" r="r" b="b"/>
            <a:pathLst>
              <a:path w="11023902" h="5494267">
                <a:moveTo>
                  <a:pt x="0" y="0"/>
                </a:moveTo>
                <a:lnTo>
                  <a:pt x="11023902" y="0"/>
                </a:lnTo>
                <a:lnTo>
                  <a:pt x="11023902" y="5494267"/>
                </a:lnTo>
                <a:lnTo>
                  <a:pt x="0" y="5494267"/>
                </a:lnTo>
                <a:lnTo>
                  <a:pt x="0" y="0"/>
                </a:lnTo>
                <a:close/>
              </a:path>
            </a:pathLst>
          </a:custGeom>
          <a:blipFill>
            <a:blip r:embed="rId3"/>
            <a:stretch>
              <a:fillRect l="-2404" r="-2404"/>
            </a:stretch>
          </a:blipFill>
        </p:spPr>
        <p:txBody>
          <a:bodyPr/>
          <a:lstStyle/>
          <a:p>
            <a:endParaRPr lang="en-US"/>
          </a:p>
        </p:txBody>
      </p:sp>
      <p:sp>
        <p:nvSpPr>
          <p:cNvPr id="7" name="TextBox 7"/>
          <p:cNvSpPr txBox="1"/>
          <p:nvPr/>
        </p:nvSpPr>
        <p:spPr>
          <a:xfrm>
            <a:off x="1028700" y="422182"/>
            <a:ext cx="11282033" cy="819150"/>
          </a:xfrm>
          <a:prstGeom prst="rect">
            <a:avLst/>
          </a:prstGeom>
        </p:spPr>
        <p:txBody>
          <a:bodyPr lIns="0" tIns="0" rIns="0" bIns="0" rtlCol="0" anchor="t">
            <a:spAutoFit/>
          </a:bodyPr>
          <a:lstStyle/>
          <a:p>
            <a:pPr algn="l">
              <a:lnSpc>
                <a:spcPts val="6599"/>
              </a:lnSpc>
            </a:pPr>
            <a:r>
              <a:rPr lang="en-US" sz="5499">
                <a:solidFill>
                  <a:srgbClr val="5034C4"/>
                </a:solidFill>
                <a:latin typeface="Cabin Bold"/>
              </a:rPr>
              <a:t>Thêm các thuộc tính vào Dimension</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905688" y="0"/>
            <a:ext cx="9382312" cy="10287000"/>
            <a:chOff x="0" y="0"/>
            <a:chExt cx="2471062" cy="2709333"/>
          </a:xfrm>
        </p:grpSpPr>
        <p:sp>
          <p:nvSpPr>
            <p:cNvPr id="3" name="Freeform 3"/>
            <p:cNvSpPr/>
            <p:nvPr/>
          </p:nvSpPr>
          <p:spPr>
            <a:xfrm>
              <a:off x="0" y="0"/>
              <a:ext cx="2471062" cy="2709333"/>
            </a:xfrm>
            <a:custGeom>
              <a:avLst/>
              <a:gdLst/>
              <a:ahLst/>
              <a:cxnLst/>
              <a:rect l="l" t="t" r="r" b="b"/>
              <a:pathLst>
                <a:path w="2471062" h="2709333">
                  <a:moveTo>
                    <a:pt x="0" y="0"/>
                  </a:moveTo>
                  <a:lnTo>
                    <a:pt x="2471062" y="0"/>
                  </a:lnTo>
                  <a:lnTo>
                    <a:pt x="2471062" y="2709333"/>
                  </a:lnTo>
                  <a:lnTo>
                    <a:pt x="0" y="2709333"/>
                  </a:lnTo>
                  <a:close/>
                </a:path>
              </a:pathLst>
            </a:custGeom>
            <a:solidFill>
              <a:srgbClr val="5034C4">
                <a:alpha val="4706"/>
              </a:srgbClr>
            </a:solidFill>
          </p:spPr>
          <p:txBody>
            <a:bodyPr/>
            <a:lstStyle/>
            <a:p>
              <a:endParaRPr lang="en-US"/>
            </a:p>
          </p:txBody>
        </p:sp>
        <p:sp>
          <p:nvSpPr>
            <p:cNvPr id="4" name="TextBox 4"/>
            <p:cNvSpPr txBox="1"/>
            <p:nvPr/>
          </p:nvSpPr>
          <p:spPr>
            <a:xfrm>
              <a:off x="0" y="-38100"/>
              <a:ext cx="2471062" cy="2747433"/>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856631" y="1541299"/>
            <a:ext cx="12199364" cy="1893322"/>
          </a:xfrm>
          <a:custGeom>
            <a:avLst/>
            <a:gdLst/>
            <a:ahLst/>
            <a:cxnLst/>
            <a:rect l="l" t="t" r="r" b="b"/>
            <a:pathLst>
              <a:path w="12199364" h="1893322">
                <a:moveTo>
                  <a:pt x="0" y="0"/>
                </a:moveTo>
                <a:lnTo>
                  <a:pt x="12199363" y="0"/>
                </a:lnTo>
                <a:lnTo>
                  <a:pt x="12199363" y="1893321"/>
                </a:lnTo>
                <a:lnTo>
                  <a:pt x="0" y="1893321"/>
                </a:lnTo>
                <a:lnTo>
                  <a:pt x="0" y="0"/>
                </a:lnTo>
                <a:close/>
              </a:path>
            </a:pathLst>
          </a:custGeom>
          <a:blipFill>
            <a:blip r:embed="rId2"/>
            <a:stretch>
              <a:fillRect b="-10653"/>
            </a:stretch>
          </a:blipFill>
        </p:spPr>
        <p:txBody>
          <a:bodyPr/>
          <a:lstStyle/>
          <a:p>
            <a:endParaRPr lang="en-US"/>
          </a:p>
        </p:txBody>
      </p:sp>
      <p:sp>
        <p:nvSpPr>
          <p:cNvPr id="6" name="Freeform 6"/>
          <p:cNvSpPr/>
          <p:nvPr/>
        </p:nvSpPr>
        <p:spPr>
          <a:xfrm>
            <a:off x="10821893" y="3929869"/>
            <a:ext cx="5343652" cy="6357131"/>
          </a:xfrm>
          <a:custGeom>
            <a:avLst/>
            <a:gdLst/>
            <a:ahLst/>
            <a:cxnLst/>
            <a:rect l="l" t="t" r="r" b="b"/>
            <a:pathLst>
              <a:path w="5343652" h="6357131">
                <a:moveTo>
                  <a:pt x="0" y="0"/>
                </a:moveTo>
                <a:lnTo>
                  <a:pt x="5343653" y="0"/>
                </a:lnTo>
                <a:lnTo>
                  <a:pt x="5343653" y="6357131"/>
                </a:lnTo>
                <a:lnTo>
                  <a:pt x="0" y="6357131"/>
                </a:lnTo>
                <a:lnTo>
                  <a:pt x="0" y="0"/>
                </a:lnTo>
                <a:close/>
              </a:path>
            </a:pathLst>
          </a:custGeom>
          <a:blipFill>
            <a:blip r:embed="rId3"/>
            <a:stretch>
              <a:fillRect t="-3000" b="-3000"/>
            </a:stretch>
          </a:blipFill>
        </p:spPr>
        <p:txBody>
          <a:bodyPr/>
          <a:lstStyle/>
          <a:p>
            <a:endParaRPr lang="en-US"/>
          </a:p>
        </p:txBody>
      </p:sp>
      <p:sp>
        <p:nvSpPr>
          <p:cNvPr id="7" name="TextBox 7"/>
          <p:cNvSpPr txBox="1"/>
          <p:nvPr/>
        </p:nvSpPr>
        <p:spPr>
          <a:xfrm>
            <a:off x="1028700" y="411256"/>
            <a:ext cx="11282033" cy="819150"/>
          </a:xfrm>
          <a:prstGeom prst="rect">
            <a:avLst/>
          </a:prstGeom>
        </p:spPr>
        <p:txBody>
          <a:bodyPr lIns="0" tIns="0" rIns="0" bIns="0" rtlCol="0" anchor="t">
            <a:spAutoFit/>
          </a:bodyPr>
          <a:lstStyle/>
          <a:p>
            <a:pPr algn="l">
              <a:lnSpc>
                <a:spcPts val="6599"/>
              </a:lnSpc>
            </a:pPr>
            <a:r>
              <a:rPr lang="en-US" sz="5499">
                <a:solidFill>
                  <a:srgbClr val="5034C4"/>
                </a:solidFill>
                <a:latin typeface="Cabin Bold"/>
              </a:rPr>
              <a:t>Tạo các độ đo mới</a:t>
            </a:r>
          </a:p>
        </p:txBody>
      </p:sp>
      <p:sp>
        <p:nvSpPr>
          <p:cNvPr id="8" name="TextBox 8"/>
          <p:cNvSpPr txBox="1"/>
          <p:nvPr/>
        </p:nvSpPr>
        <p:spPr>
          <a:xfrm>
            <a:off x="1609725" y="5833222"/>
            <a:ext cx="9212168" cy="819150"/>
          </a:xfrm>
          <a:prstGeom prst="rect">
            <a:avLst/>
          </a:prstGeom>
        </p:spPr>
        <p:txBody>
          <a:bodyPr lIns="0" tIns="0" rIns="0" bIns="0" rtlCol="0" anchor="t">
            <a:spAutoFit/>
          </a:bodyPr>
          <a:lstStyle/>
          <a:p>
            <a:pPr algn="l">
              <a:lnSpc>
                <a:spcPts val="6599"/>
              </a:lnSpc>
            </a:pPr>
            <a:r>
              <a:rPr lang="en-US" sz="5499">
                <a:solidFill>
                  <a:srgbClr val="5034C4"/>
                </a:solidFill>
                <a:latin typeface="Cabin Bold"/>
              </a:rPr>
              <a:t>Tạo các độ đo tính toán mới</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C3EBEF"/>
        </a:solidFill>
        <a:effectLst/>
      </p:bgPr>
    </p:bg>
    <p:spTree>
      <p:nvGrpSpPr>
        <p:cNvPr id="1" name=""/>
        <p:cNvGrpSpPr/>
        <p:nvPr/>
      </p:nvGrpSpPr>
      <p:grpSpPr>
        <a:xfrm>
          <a:off x="0" y="0"/>
          <a:ext cx="0" cy="0"/>
          <a:chOff x="0" y="0"/>
          <a:chExt cx="0" cy="0"/>
        </a:xfrm>
      </p:grpSpPr>
      <p:sp>
        <p:nvSpPr>
          <p:cNvPr id="2" name="Freeform 2"/>
          <p:cNvSpPr/>
          <p:nvPr/>
        </p:nvSpPr>
        <p:spPr>
          <a:xfrm>
            <a:off x="606778" y="2358734"/>
            <a:ext cx="10670283" cy="4719215"/>
          </a:xfrm>
          <a:custGeom>
            <a:avLst/>
            <a:gdLst/>
            <a:ahLst/>
            <a:cxnLst/>
            <a:rect l="l" t="t" r="r" b="b"/>
            <a:pathLst>
              <a:path w="10670283" h="4719215">
                <a:moveTo>
                  <a:pt x="0" y="0"/>
                </a:moveTo>
                <a:lnTo>
                  <a:pt x="10670283" y="0"/>
                </a:lnTo>
                <a:lnTo>
                  <a:pt x="10670283" y="4719214"/>
                </a:lnTo>
                <a:lnTo>
                  <a:pt x="0" y="4719214"/>
                </a:lnTo>
                <a:lnTo>
                  <a:pt x="0" y="0"/>
                </a:lnTo>
                <a:close/>
              </a:path>
            </a:pathLst>
          </a:custGeom>
          <a:blipFill>
            <a:blip r:embed="rId2"/>
            <a:stretch>
              <a:fillRect/>
            </a:stretch>
          </a:blipFill>
        </p:spPr>
        <p:txBody>
          <a:bodyPr/>
          <a:lstStyle/>
          <a:p>
            <a:endParaRPr lang="en-US"/>
          </a:p>
        </p:txBody>
      </p:sp>
      <p:sp>
        <p:nvSpPr>
          <p:cNvPr id="3" name="Freeform 3"/>
          <p:cNvSpPr/>
          <p:nvPr/>
        </p:nvSpPr>
        <p:spPr>
          <a:xfrm>
            <a:off x="5666165" y="7805832"/>
            <a:ext cx="11221792" cy="1230777"/>
          </a:xfrm>
          <a:custGeom>
            <a:avLst/>
            <a:gdLst/>
            <a:ahLst/>
            <a:cxnLst/>
            <a:rect l="l" t="t" r="r" b="b"/>
            <a:pathLst>
              <a:path w="11221792" h="1230777">
                <a:moveTo>
                  <a:pt x="0" y="0"/>
                </a:moveTo>
                <a:lnTo>
                  <a:pt x="11221792" y="0"/>
                </a:lnTo>
                <a:lnTo>
                  <a:pt x="11221792" y="1230777"/>
                </a:lnTo>
                <a:lnTo>
                  <a:pt x="0" y="1230777"/>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131536" y="123825"/>
            <a:ext cx="9572437" cy="904875"/>
          </a:xfrm>
          <a:prstGeom prst="rect">
            <a:avLst/>
          </a:prstGeom>
        </p:spPr>
        <p:txBody>
          <a:bodyPr lIns="0" tIns="0" rIns="0" bIns="0" rtlCol="0" anchor="t">
            <a:spAutoFit/>
          </a:bodyPr>
          <a:lstStyle/>
          <a:p>
            <a:pPr algn="ctr">
              <a:lnSpc>
                <a:spcPts val="7139"/>
              </a:lnSpc>
            </a:pPr>
            <a:r>
              <a:rPr lang="en-US" sz="5949">
                <a:solidFill>
                  <a:srgbClr val="5034C4"/>
                </a:solidFill>
                <a:latin typeface="Cabin Bold"/>
              </a:rPr>
              <a:t>Tạo Hierarchy</a:t>
            </a:r>
          </a:p>
        </p:txBody>
      </p:sp>
      <p:sp>
        <p:nvSpPr>
          <p:cNvPr id="5" name="TextBox 5"/>
          <p:cNvSpPr txBox="1"/>
          <p:nvPr/>
        </p:nvSpPr>
        <p:spPr>
          <a:xfrm>
            <a:off x="-1383668" y="1453859"/>
            <a:ext cx="9572437" cy="904875"/>
          </a:xfrm>
          <a:prstGeom prst="rect">
            <a:avLst/>
          </a:prstGeom>
        </p:spPr>
        <p:txBody>
          <a:bodyPr lIns="0" tIns="0" rIns="0" bIns="0" rtlCol="0" anchor="t">
            <a:spAutoFit/>
          </a:bodyPr>
          <a:lstStyle/>
          <a:p>
            <a:pPr algn="ctr">
              <a:lnSpc>
                <a:spcPts val="7139"/>
              </a:lnSpc>
            </a:pPr>
            <a:r>
              <a:rPr lang="en-US" sz="5949">
                <a:solidFill>
                  <a:srgbClr val="5034C4"/>
                </a:solidFill>
                <a:latin typeface="Cabin Bold"/>
              </a:rPr>
              <a:t>DimTime</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157586"/>
            <a:ext cx="18288000" cy="7129414"/>
            <a:chOff x="0" y="0"/>
            <a:chExt cx="4816593" cy="1877706"/>
          </a:xfrm>
        </p:grpSpPr>
        <p:sp>
          <p:nvSpPr>
            <p:cNvPr id="3" name="Freeform 3"/>
            <p:cNvSpPr/>
            <p:nvPr/>
          </p:nvSpPr>
          <p:spPr>
            <a:xfrm>
              <a:off x="0" y="0"/>
              <a:ext cx="4816592" cy="1877706"/>
            </a:xfrm>
            <a:custGeom>
              <a:avLst/>
              <a:gdLst/>
              <a:ahLst/>
              <a:cxnLst/>
              <a:rect l="l" t="t" r="r" b="b"/>
              <a:pathLst>
                <a:path w="4816592" h="1877706">
                  <a:moveTo>
                    <a:pt x="0" y="0"/>
                  </a:moveTo>
                  <a:lnTo>
                    <a:pt x="4816592" y="0"/>
                  </a:lnTo>
                  <a:lnTo>
                    <a:pt x="4816592" y="1877706"/>
                  </a:lnTo>
                  <a:lnTo>
                    <a:pt x="0" y="1877706"/>
                  </a:lnTo>
                  <a:close/>
                </a:path>
              </a:pathLst>
            </a:custGeom>
            <a:solidFill>
              <a:srgbClr val="5034C4">
                <a:alpha val="4706"/>
              </a:srgbClr>
            </a:solidFill>
          </p:spPr>
          <p:txBody>
            <a:bodyPr/>
            <a:lstStyle/>
            <a:p>
              <a:endParaRPr lang="en-US"/>
            </a:p>
          </p:txBody>
        </p:sp>
        <p:sp>
          <p:nvSpPr>
            <p:cNvPr id="4" name="TextBox 4"/>
            <p:cNvSpPr txBox="1"/>
            <p:nvPr/>
          </p:nvSpPr>
          <p:spPr>
            <a:xfrm>
              <a:off x="0" y="-38100"/>
              <a:ext cx="4816593" cy="1915806"/>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1475494" y="1970152"/>
            <a:ext cx="5076938" cy="7288148"/>
          </a:xfrm>
          <a:custGeom>
            <a:avLst/>
            <a:gdLst/>
            <a:ahLst/>
            <a:cxnLst/>
            <a:rect l="l" t="t" r="r" b="b"/>
            <a:pathLst>
              <a:path w="5076938" h="7288148">
                <a:moveTo>
                  <a:pt x="0" y="0"/>
                </a:moveTo>
                <a:lnTo>
                  <a:pt x="5076938" y="0"/>
                </a:lnTo>
                <a:lnTo>
                  <a:pt x="5076938" y="7288148"/>
                </a:lnTo>
                <a:lnTo>
                  <a:pt x="0" y="7288148"/>
                </a:lnTo>
                <a:lnTo>
                  <a:pt x="0" y="0"/>
                </a:lnTo>
                <a:close/>
              </a:path>
            </a:pathLst>
          </a:custGeom>
          <a:blipFill>
            <a:blip r:embed="rId2"/>
            <a:stretch>
              <a:fillRect/>
            </a:stretch>
          </a:blipFill>
        </p:spPr>
        <p:txBody>
          <a:bodyPr/>
          <a:lstStyle/>
          <a:p>
            <a:endParaRPr lang="en-US"/>
          </a:p>
        </p:txBody>
      </p:sp>
      <p:sp>
        <p:nvSpPr>
          <p:cNvPr id="6" name="Freeform 6"/>
          <p:cNvSpPr/>
          <p:nvPr/>
        </p:nvSpPr>
        <p:spPr>
          <a:xfrm>
            <a:off x="801781" y="2089998"/>
            <a:ext cx="10171849" cy="7048456"/>
          </a:xfrm>
          <a:custGeom>
            <a:avLst/>
            <a:gdLst/>
            <a:ahLst/>
            <a:cxnLst/>
            <a:rect l="l" t="t" r="r" b="b"/>
            <a:pathLst>
              <a:path w="10171849" h="7048456">
                <a:moveTo>
                  <a:pt x="0" y="0"/>
                </a:moveTo>
                <a:lnTo>
                  <a:pt x="10171849" y="0"/>
                </a:lnTo>
                <a:lnTo>
                  <a:pt x="10171849" y="7048456"/>
                </a:lnTo>
                <a:lnTo>
                  <a:pt x="0" y="7048456"/>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979136" y="576262"/>
            <a:ext cx="9572437" cy="904875"/>
          </a:xfrm>
          <a:prstGeom prst="rect">
            <a:avLst/>
          </a:prstGeom>
        </p:spPr>
        <p:txBody>
          <a:bodyPr lIns="0" tIns="0" rIns="0" bIns="0" rtlCol="0" anchor="t">
            <a:spAutoFit/>
          </a:bodyPr>
          <a:lstStyle/>
          <a:p>
            <a:pPr algn="ctr">
              <a:lnSpc>
                <a:spcPts val="7139"/>
              </a:lnSpc>
            </a:pPr>
            <a:r>
              <a:rPr lang="en-US" sz="5949">
                <a:solidFill>
                  <a:srgbClr val="5034C4"/>
                </a:solidFill>
                <a:latin typeface="Cabin Bold"/>
              </a:rPr>
              <a:t>Deploy và Process</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91807"/>
            <a:ext cx="18288000" cy="8995193"/>
            <a:chOff x="0" y="0"/>
            <a:chExt cx="4816593" cy="2369104"/>
          </a:xfrm>
        </p:grpSpPr>
        <p:sp>
          <p:nvSpPr>
            <p:cNvPr id="3" name="Freeform 3"/>
            <p:cNvSpPr/>
            <p:nvPr/>
          </p:nvSpPr>
          <p:spPr>
            <a:xfrm>
              <a:off x="0" y="0"/>
              <a:ext cx="4816592" cy="2369104"/>
            </a:xfrm>
            <a:custGeom>
              <a:avLst/>
              <a:gdLst/>
              <a:ahLst/>
              <a:cxnLst/>
              <a:rect l="l" t="t" r="r" b="b"/>
              <a:pathLst>
                <a:path w="4816592" h="2369104">
                  <a:moveTo>
                    <a:pt x="0" y="0"/>
                  </a:moveTo>
                  <a:lnTo>
                    <a:pt x="4816592" y="0"/>
                  </a:lnTo>
                  <a:lnTo>
                    <a:pt x="4816592" y="2369104"/>
                  </a:lnTo>
                  <a:lnTo>
                    <a:pt x="0" y="2369104"/>
                  </a:lnTo>
                  <a:close/>
                </a:path>
              </a:pathLst>
            </a:custGeom>
            <a:solidFill>
              <a:srgbClr val="5034C4">
                <a:alpha val="4706"/>
              </a:srgbClr>
            </a:solidFill>
          </p:spPr>
          <p:txBody>
            <a:bodyPr/>
            <a:lstStyle/>
            <a:p>
              <a:endParaRPr lang="en-US"/>
            </a:p>
          </p:txBody>
        </p:sp>
        <p:sp>
          <p:nvSpPr>
            <p:cNvPr id="4" name="TextBox 4"/>
            <p:cNvSpPr txBox="1"/>
            <p:nvPr/>
          </p:nvSpPr>
          <p:spPr>
            <a:xfrm>
              <a:off x="0" y="-38100"/>
              <a:ext cx="4816593" cy="2407204"/>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a:off x="1637162" y="257224"/>
            <a:ext cx="13904295" cy="771476"/>
          </a:xfrm>
          <a:prstGeom prst="rect">
            <a:avLst/>
          </a:prstGeom>
        </p:spPr>
        <p:txBody>
          <a:bodyPr lIns="0" tIns="0" rIns="0" bIns="0" rtlCol="0" anchor="t">
            <a:spAutoFit/>
          </a:bodyPr>
          <a:lstStyle/>
          <a:p>
            <a:pPr algn="ctr">
              <a:lnSpc>
                <a:spcPts val="6302"/>
              </a:lnSpc>
            </a:pPr>
            <a:r>
              <a:rPr lang="en-US" sz="4501">
                <a:solidFill>
                  <a:srgbClr val="5034C4"/>
                </a:solidFill>
                <a:latin typeface="Cabin Bold"/>
              </a:rPr>
              <a:t>15 Câu truy vấn (</a:t>
            </a:r>
            <a:r>
              <a:rPr lang="en-US" sz="4501">
                <a:solidFill>
                  <a:srgbClr val="7AC7CF"/>
                </a:solidFill>
                <a:latin typeface="Cabin Bold"/>
              </a:rPr>
              <a:t>Dễ</a:t>
            </a:r>
            <a:r>
              <a:rPr lang="en-US" sz="4501">
                <a:solidFill>
                  <a:srgbClr val="5034C4"/>
                </a:solidFill>
                <a:latin typeface="Cabin Bold"/>
              </a:rPr>
              <a:t> </a:t>
            </a:r>
            <a:r>
              <a:rPr lang="en-US" sz="4501">
                <a:solidFill>
                  <a:srgbClr val="147BCC"/>
                </a:solidFill>
                <a:latin typeface="Cabin Bold"/>
              </a:rPr>
              <a:t>Trung Bình</a:t>
            </a:r>
            <a:r>
              <a:rPr lang="en-US" sz="4501">
                <a:solidFill>
                  <a:srgbClr val="5034C4"/>
                </a:solidFill>
                <a:latin typeface="Cabin Bold"/>
              </a:rPr>
              <a:t> </a:t>
            </a:r>
            <a:r>
              <a:rPr lang="en-US" sz="4501">
                <a:solidFill>
                  <a:srgbClr val="FF5757"/>
                </a:solidFill>
                <a:latin typeface="Cabin Bold"/>
              </a:rPr>
              <a:t>Khó</a:t>
            </a:r>
            <a:r>
              <a:rPr lang="en-US" sz="4501">
                <a:solidFill>
                  <a:srgbClr val="5034C4"/>
                </a:solidFill>
                <a:latin typeface="Cabin Bold"/>
              </a:rPr>
              <a:t>)</a:t>
            </a:r>
          </a:p>
        </p:txBody>
      </p:sp>
      <p:sp>
        <p:nvSpPr>
          <p:cNvPr id="6" name="TextBox 6"/>
          <p:cNvSpPr txBox="1"/>
          <p:nvPr/>
        </p:nvSpPr>
        <p:spPr>
          <a:xfrm>
            <a:off x="351287" y="1244182"/>
            <a:ext cx="17585427" cy="9089975"/>
          </a:xfrm>
          <a:prstGeom prst="rect">
            <a:avLst/>
          </a:prstGeom>
        </p:spPr>
        <p:txBody>
          <a:bodyPr lIns="0" tIns="0" rIns="0" bIns="0" rtlCol="0" anchor="t">
            <a:spAutoFit/>
          </a:bodyPr>
          <a:lstStyle/>
          <a:p>
            <a:pPr algn="l">
              <a:lnSpc>
                <a:spcPts val="3642"/>
              </a:lnSpc>
            </a:pPr>
            <a:r>
              <a:rPr lang="en-US" sz="2601">
                <a:solidFill>
                  <a:srgbClr val="7AC7CF"/>
                </a:solidFill>
                <a:latin typeface="Cabin Bold"/>
              </a:rPr>
              <a:t>Câu 1. Top 5 đội bóng tham gia nhiều trận đấu nhất bao gồm playin, playoff và regular</a:t>
            </a:r>
          </a:p>
          <a:p>
            <a:pPr algn="l">
              <a:lnSpc>
                <a:spcPts val="3642"/>
              </a:lnSpc>
            </a:pPr>
            <a:r>
              <a:rPr lang="en-US" sz="2601">
                <a:solidFill>
                  <a:srgbClr val="147BCC"/>
                </a:solidFill>
                <a:latin typeface="Cabin Bold"/>
              </a:rPr>
              <a:t>Câu 2. Liệt kê 5 mùa giải có số trận đấu trong tháng 1 cao nhất, sắp xếp tăng dần</a:t>
            </a:r>
          </a:p>
          <a:p>
            <a:pPr algn="l">
              <a:lnSpc>
                <a:spcPts val="3642"/>
              </a:lnSpc>
            </a:pPr>
            <a:r>
              <a:rPr lang="en-US" sz="2601">
                <a:solidFill>
                  <a:srgbClr val="7AC7CF"/>
                </a:solidFill>
                <a:latin typeface="Cabin Bold"/>
              </a:rPr>
              <a:t>Câu 3. Số trận đấu trong 3 tháng đầu năm 2023</a:t>
            </a:r>
          </a:p>
          <a:p>
            <a:pPr algn="l">
              <a:lnSpc>
                <a:spcPts val="3642"/>
              </a:lnSpc>
            </a:pPr>
            <a:r>
              <a:rPr lang="en-US" sz="2601">
                <a:solidFill>
                  <a:srgbClr val="147BCC"/>
                </a:solidFill>
                <a:latin typeface="Cabin Bold"/>
              </a:rPr>
              <a:t>Câu 4. Liệt kê các đội có tổng số lần làm mất bóng (TOV) &gt; 500 và tổng số lần chặn bóng vào rổ (BLK) &gt; 500 trong mùa giải 2015</a:t>
            </a:r>
          </a:p>
          <a:p>
            <a:pPr algn="l">
              <a:lnSpc>
                <a:spcPts val="3642"/>
              </a:lnSpc>
            </a:pPr>
            <a:r>
              <a:rPr lang="en-US" sz="2601">
                <a:solidFill>
                  <a:srgbClr val="7AC7CF"/>
                </a:solidFill>
                <a:latin typeface="Cabin Bold"/>
              </a:rPr>
              <a:t>Câu 5. Tổng số điểm ghi được của đội bóng Golden State Warriors (GSW) khi thi đấu trên sân khách (2ndTeam) qua từng mùa giải</a:t>
            </a:r>
          </a:p>
          <a:p>
            <a:pPr algn="l">
              <a:lnSpc>
                <a:spcPts val="3642"/>
              </a:lnSpc>
            </a:pPr>
            <a:r>
              <a:rPr lang="en-US" sz="2601">
                <a:solidFill>
                  <a:srgbClr val="147BCC"/>
                </a:solidFill>
                <a:latin typeface="Cabin Bold"/>
              </a:rPr>
              <a:t>Câu 6. Liệt kê những đội có chữ cái đầu là "B” và có Tổng 3PM &gt; 10000.</a:t>
            </a:r>
          </a:p>
          <a:p>
            <a:pPr algn="l">
              <a:lnSpc>
                <a:spcPts val="3642"/>
              </a:lnSpc>
            </a:pPr>
            <a:r>
              <a:rPr lang="en-US" sz="2601">
                <a:solidFill>
                  <a:srgbClr val="147BCC"/>
                </a:solidFill>
                <a:latin typeface="Cabin Bold"/>
              </a:rPr>
              <a:t>Câu 7. Trong mua giải 2005, liệt kê 5 đội có OREB cao nhất, sắp xếp theo thứ tự tăng dần.</a:t>
            </a:r>
          </a:p>
          <a:p>
            <a:pPr algn="l">
              <a:lnSpc>
                <a:spcPts val="3642"/>
              </a:lnSpc>
            </a:pPr>
            <a:r>
              <a:rPr lang="en-US" sz="2601">
                <a:solidFill>
                  <a:srgbClr val="147BCC"/>
                </a:solidFill>
                <a:latin typeface="Cabin Bold"/>
              </a:rPr>
              <a:t>Câu 8. Có 3 loại trận đấu, thống kê số lượng trận của từng loại theo từng năm từ 1996-2003.</a:t>
            </a:r>
          </a:p>
          <a:p>
            <a:pPr algn="l">
              <a:lnSpc>
                <a:spcPts val="3642"/>
              </a:lnSpc>
            </a:pPr>
            <a:r>
              <a:rPr lang="en-US" sz="2601">
                <a:solidFill>
                  <a:srgbClr val="7AC7CF"/>
                </a:solidFill>
                <a:latin typeface="Cabin Bold"/>
              </a:rPr>
              <a:t>Câu 9. Thống kế tổng trận đầu và tồng số lần phạm lỗi, số lỗi phạm nhiều nhất trong 1 trận của 3 đội có MIA, SAS, BOS.</a:t>
            </a:r>
          </a:p>
          <a:p>
            <a:pPr algn="l">
              <a:lnSpc>
                <a:spcPts val="3642"/>
              </a:lnSpc>
            </a:pPr>
            <a:r>
              <a:rPr lang="en-US" sz="2601">
                <a:solidFill>
                  <a:srgbClr val="147BCC"/>
                </a:solidFill>
                <a:latin typeface="Cabin Bold"/>
              </a:rPr>
              <a:t>Câu 10.  Thống kê số trận đấu theo ngày từng tháng từng năm.</a:t>
            </a:r>
          </a:p>
          <a:p>
            <a:pPr algn="l">
              <a:lnSpc>
                <a:spcPts val="3642"/>
              </a:lnSpc>
            </a:pPr>
            <a:r>
              <a:rPr lang="en-US" sz="2601">
                <a:solidFill>
                  <a:srgbClr val="147BCC"/>
                </a:solidFill>
                <a:latin typeface="Cabin Bold"/>
              </a:rPr>
              <a:t>Câu 11.  Thống kê tỉ lệ ném phạt thành công của các đội bóng.</a:t>
            </a:r>
          </a:p>
          <a:p>
            <a:pPr algn="l">
              <a:lnSpc>
                <a:spcPts val="3642"/>
              </a:lnSpc>
            </a:pPr>
            <a:r>
              <a:rPr lang="en-US" sz="2601">
                <a:solidFill>
                  <a:srgbClr val="FF5757"/>
                </a:solidFill>
                <a:latin typeface="Cabin Bold"/>
              </a:rPr>
              <a:t>Câu 12.  Với từng đội bóng, tìm ra hai tháng và năm đội bóng đó thi đấu nhiều trận nhất.</a:t>
            </a:r>
          </a:p>
          <a:p>
            <a:pPr algn="l">
              <a:lnSpc>
                <a:spcPts val="3642"/>
              </a:lnSpc>
            </a:pPr>
            <a:r>
              <a:rPr lang="en-US" sz="2601">
                <a:solidFill>
                  <a:srgbClr val="FF5757"/>
                </a:solidFill>
                <a:latin typeface="Cabin Bold"/>
              </a:rPr>
              <a:t>Câu 13.  Tìm ra đội bóng thi đấu nhiều trận nhất và đội bóng thi đấu thi đấu ít trận nhất theo từng năm.</a:t>
            </a:r>
          </a:p>
          <a:p>
            <a:pPr algn="l">
              <a:lnSpc>
                <a:spcPts val="3642"/>
              </a:lnSpc>
            </a:pPr>
            <a:r>
              <a:rPr lang="en-US" sz="2601">
                <a:solidFill>
                  <a:srgbClr val="FF5757"/>
                </a:solidFill>
                <a:latin typeface="Cabin Bold"/>
              </a:rPr>
              <a:t>Câu 14.  Liệt kê các đội bóng có tổng điểm nằm trong khoảng [3600, 4500] khi thi đấu với tư cách chủ nhà trong năm 2012. </a:t>
            </a:r>
          </a:p>
          <a:p>
            <a:pPr algn="l">
              <a:lnSpc>
                <a:spcPts val="3642"/>
              </a:lnSpc>
            </a:pPr>
            <a:r>
              <a:rPr lang="en-US" sz="2601">
                <a:solidFill>
                  <a:srgbClr val="FF5757"/>
                </a:solidFill>
                <a:latin typeface="Cabin Bold"/>
              </a:rPr>
              <a:t>Câu 15.  Thống kê với 3 đội bóng có tổng số lần mất bóng nhiều nhất khi làm khách trên sân đối phương, theo từng năm, tháng: tính tổng số lần 3 đội bóng đó đoạt lại được bóng từ tay đối thủ sau khi bị cướp trong khi làm khách trên sân đối phương.</a:t>
            </a:r>
          </a:p>
          <a:p>
            <a:pPr algn="l">
              <a:lnSpc>
                <a:spcPts val="3362"/>
              </a:lnSpc>
            </a:pPr>
            <a:endParaRPr lang="en-US" sz="2601">
              <a:solidFill>
                <a:srgbClr val="FF5757"/>
              </a:solidFill>
              <a:latin typeface="Cabin Bo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91807"/>
            <a:ext cx="18288000" cy="8995193"/>
            <a:chOff x="0" y="0"/>
            <a:chExt cx="4816593" cy="2369104"/>
          </a:xfrm>
        </p:grpSpPr>
        <p:sp>
          <p:nvSpPr>
            <p:cNvPr id="3" name="Freeform 3"/>
            <p:cNvSpPr/>
            <p:nvPr/>
          </p:nvSpPr>
          <p:spPr>
            <a:xfrm>
              <a:off x="0" y="0"/>
              <a:ext cx="4816592" cy="2369104"/>
            </a:xfrm>
            <a:custGeom>
              <a:avLst/>
              <a:gdLst/>
              <a:ahLst/>
              <a:cxnLst/>
              <a:rect l="l" t="t" r="r" b="b"/>
              <a:pathLst>
                <a:path w="4816592" h="2369104">
                  <a:moveTo>
                    <a:pt x="0" y="0"/>
                  </a:moveTo>
                  <a:lnTo>
                    <a:pt x="4816592" y="0"/>
                  </a:lnTo>
                  <a:lnTo>
                    <a:pt x="4816592" y="2369104"/>
                  </a:lnTo>
                  <a:lnTo>
                    <a:pt x="0" y="2369104"/>
                  </a:lnTo>
                  <a:close/>
                </a:path>
              </a:pathLst>
            </a:custGeom>
            <a:solidFill>
              <a:srgbClr val="5034C4">
                <a:alpha val="4706"/>
              </a:srgbClr>
            </a:solidFill>
          </p:spPr>
          <p:txBody>
            <a:bodyPr/>
            <a:lstStyle/>
            <a:p>
              <a:endParaRPr lang="en-US"/>
            </a:p>
          </p:txBody>
        </p:sp>
        <p:sp>
          <p:nvSpPr>
            <p:cNvPr id="4" name="TextBox 4"/>
            <p:cNvSpPr txBox="1"/>
            <p:nvPr/>
          </p:nvSpPr>
          <p:spPr>
            <a:xfrm>
              <a:off x="0" y="-38100"/>
              <a:ext cx="4816593" cy="2407204"/>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296196" y="3422557"/>
            <a:ext cx="15963104" cy="5551272"/>
          </a:xfrm>
          <a:custGeom>
            <a:avLst/>
            <a:gdLst/>
            <a:ahLst/>
            <a:cxnLst/>
            <a:rect l="l" t="t" r="r" b="b"/>
            <a:pathLst>
              <a:path w="15963104" h="5551272">
                <a:moveTo>
                  <a:pt x="0" y="0"/>
                </a:moveTo>
                <a:lnTo>
                  <a:pt x="15963104" y="0"/>
                </a:lnTo>
                <a:lnTo>
                  <a:pt x="15963104" y="5551271"/>
                </a:lnTo>
                <a:lnTo>
                  <a:pt x="0" y="5551271"/>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1637162" y="257224"/>
            <a:ext cx="13904295" cy="771476"/>
          </a:xfrm>
          <a:prstGeom prst="rect">
            <a:avLst/>
          </a:prstGeom>
        </p:spPr>
        <p:txBody>
          <a:bodyPr lIns="0" tIns="0" rIns="0" bIns="0" rtlCol="0" anchor="t">
            <a:spAutoFit/>
          </a:bodyPr>
          <a:lstStyle/>
          <a:p>
            <a:pPr algn="ctr">
              <a:lnSpc>
                <a:spcPts val="6302"/>
              </a:lnSpc>
            </a:pPr>
            <a:r>
              <a:rPr lang="en-US" sz="4501">
                <a:solidFill>
                  <a:srgbClr val="5034C4"/>
                </a:solidFill>
                <a:latin typeface="Cabin Bold"/>
              </a:rPr>
              <a:t>Thực hiện vài câu truy vấn</a:t>
            </a:r>
          </a:p>
        </p:txBody>
      </p:sp>
      <p:sp>
        <p:nvSpPr>
          <p:cNvPr id="7" name="TextBox 7"/>
          <p:cNvSpPr txBox="1"/>
          <p:nvPr/>
        </p:nvSpPr>
        <p:spPr>
          <a:xfrm>
            <a:off x="378199" y="1206082"/>
            <a:ext cx="12643633" cy="1571576"/>
          </a:xfrm>
          <a:prstGeom prst="rect">
            <a:avLst/>
          </a:prstGeom>
        </p:spPr>
        <p:txBody>
          <a:bodyPr lIns="0" tIns="0" rIns="0" bIns="0" rtlCol="0" anchor="t">
            <a:spAutoFit/>
          </a:bodyPr>
          <a:lstStyle/>
          <a:p>
            <a:pPr algn="l">
              <a:lnSpc>
                <a:spcPts val="6302"/>
              </a:lnSpc>
            </a:pPr>
            <a:r>
              <a:rPr lang="en-US" sz="4501">
                <a:solidFill>
                  <a:srgbClr val="7AC7CF"/>
                </a:solidFill>
                <a:latin typeface="Cabin Bold"/>
              </a:rPr>
              <a:t>Dễ</a:t>
            </a:r>
          </a:p>
          <a:p>
            <a:pPr algn="l">
              <a:lnSpc>
                <a:spcPts val="6302"/>
              </a:lnSpc>
            </a:pPr>
            <a:r>
              <a:rPr lang="en-US" sz="4501">
                <a:solidFill>
                  <a:srgbClr val="5034C4"/>
                </a:solidFill>
                <a:latin typeface="Cabin Bold"/>
              </a:rPr>
              <a:t>Câu 3. Số trận đấu trong 3 tháng đầu năm 2023</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91807"/>
            <a:ext cx="18288000" cy="8995193"/>
            <a:chOff x="0" y="0"/>
            <a:chExt cx="4816593" cy="2369104"/>
          </a:xfrm>
        </p:grpSpPr>
        <p:sp>
          <p:nvSpPr>
            <p:cNvPr id="3" name="Freeform 3"/>
            <p:cNvSpPr/>
            <p:nvPr/>
          </p:nvSpPr>
          <p:spPr>
            <a:xfrm>
              <a:off x="0" y="0"/>
              <a:ext cx="4816592" cy="2369104"/>
            </a:xfrm>
            <a:custGeom>
              <a:avLst/>
              <a:gdLst/>
              <a:ahLst/>
              <a:cxnLst/>
              <a:rect l="l" t="t" r="r" b="b"/>
              <a:pathLst>
                <a:path w="4816592" h="2369104">
                  <a:moveTo>
                    <a:pt x="0" y="0"/>
                  </a:moveTo>
                  <a:lnTo>
                    <a:pt x="4816592" y="0"/>
                  </a:lnTo>
                  <a:lnTo>
                    <a:pt x="4816592" y="2369104"/>
                  </a:lnTo>
                  <a:lnTo>
                    <a:pt x="0" y="2369104"/>
                  </a:lnTo>
                  <a:close/>
                </a:path>
              </a:pathLst>
            </a:custGeom>
            <a:solidFill>
              <a:srgbClr val="5034C4">
                <a:alpha val="4706"/>
              </a:srgbClr>
            </a:solidFill>
          </p:spPr>
          <p:txBody>
            <a:bodyPr/>
            <a:lstStyle/>
            <a:p>
              <a:endParaRPr lang="en-US"/>
            </a:p>
          </p:txBody>
        </p:sp>
        <p:sp>
          <p:nvSpPr>
            <p:cNvPr id="4" name="TextBox 4"/>
            <p:cNvSpPr txBox="1"/>
            <p:nvPr/>
          </p:nvSpPr>
          <p:spPr>
            <a:xfrm>
              <a:off x="0" y="-38100"/>
              <a:ext cx="4816593" cy="2407204"/>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332931" y="3498657"/>
            <a:ext cx="15622138" cy="4581493"/>
          </a:xfrm>
          <a:custGeom>
            <a:avLst/>
            <a:gdLst/>
            <a:ahLst/>
            <a:cxnLst/>
            <a:rect l="l" t="t" r="r" b="b"/>
            <a:pathLst>
              <a:path w="15622138" h="4581493">
                <a:moveTo>
                  <a:pt x="0" y="0"/>
                </a:moveTo>
                <a:lnTo>
                  <a:pt x="15622138" y="0"/>
                </a:lnTo>
                <a:lnTo>
                  <a:pt x="15622138" y="4581493"/>
                </a:lnTo>
                <a:lnTo>
                  <a:pt x="0" y="4581493"/>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1637162" y="257224"/>
            <a:ext cx="13904295" cy="771476"/>
          </a:xfrm>
          <a:prstGeom prst="rect">
            <a:avLst/>
          </a:prstGeom>
        </p:spPr>
        <p:txBody>
          <a:bodyPr lIns="0" tIns="0" rIns="0" bIns="0" rtlCol="0" anchor="t">
            <a:spAutoFit/>
          </a:bodyPr>
          <a:lstStyle/>
          <a:p>
            <a:pPr algn="ctr">
              <a:lnSpc>
                <a:spcPts val="6302"/>
              </a:lnSpc>
            </a:pPr>
            <a:r>
              <a:rPr lang="en-US" sz="4501">
                <a:solidFill>
                  <a:srgbClr val="5034C4"/>
                </a:solidFill>
                <a:latin typeface="Cabin Bold"/>
              </a:rPr>
              <a:t>Thực hiện vài câu truy vấn</a:t>
            </a:r>
          </a:p>
        </p:txBody>
      </p:sp>
      <p:sp>
        <p:nvSpPr>
          <p:cNvPr id="7" name="TextBox 7"/>
          <p:cNvSpPr txBox="1"/>
          <p:nvPr/>
        </p:nvSpPr>
        <p:spPr>
          <a:xfrm>
            <a:off x="0" y="1206082"/>
            <a:ext cx="12643633" cy="1571576"/>
          </a:xfrm>
          <a:prstGeom prst="rect">
            <a:avLst/>
          </a:prstGeom>
        </p:spPr>
        <p:txBody>
          <a:bodyPr lIns="0" tIns="0" rIns="0" bIns="0" rtlCol="0" anchor="t">
            <a:spAutoFit/>
          </a:bodyPr>
          <a:lstStyle/>
          <a:p>
            <a:pPr algn="l">
              <a:lnSpc>
                <a:spcPts val="6302"/>
              </a:lnSpc>
            </a:pPr>
            <a:r>
              <a:rPr lang="en-US" sz="4501">
                <a:solidFill>
                  <a:srgbClr val="7AC7CF"/>
                </a:solidFill>
                <a:latin typeface="Cabin Bold"/>
              </a:rPr>
              <a:t>Dễ</a:t>
            </a:r>
          </a:p>
          <a:p>
            <a:pPr algn="l">
              <a:lnSpc>
                <a:spcPts val="6302"/>
              </a:lnSpc>
            </a:pPr>
            <a:r>
              <a:rPr lang="en-US" sz="4501">
                <a:solidFill>
                  <a:srgbClr val="5034C4"/>
                </a:solidFill>
                <a:latin typeface="Cabin Bold"/>
              </a:rPr>
              <a:t>Câu 3. Số trận đấu trong 3 tháng đầu năm 2023</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91807"/>
            <a:ext cx="18288000" cy="8995193"/>
            <a:chOff x="0" y="0"/>
            <a:chExt cx="4816593" cy="2369104"/>
          </a:xfrm>
        </p:grpSpPr>
        <p:sp>
          <p:nvSpPr>
            <p:cNvPr id="3" name="Freeform 3"/>
            <p:cNvSpPr/>
            <p:nvPr/>
          </p:nvSpPr>
          <p:spPr>
            <a:xfrm>
              <a:off x="0" y="0"/>
              <a:ext cx="4816592" cy="2369104"/>
            </a:xfrm>
            <a:custGeom>
              <a:avLst/>
              <a:gdLst/>
              <a:ahLst/>
              <a:cxnLst/>
              <a:rect l="l" t="t" r="r" b="b"/>
              <a:pathLst>
                <a:path w="4816592" h="2369104">
                  <a:moveTo>
                    <a:pt x="0" y="0"/>
                  </a:moveTo>
                  <a:lnTo>
                    <a:pt x="4816592" y="0"/>
                  </a:lnTo>
                  <a:lnTo>
                    <a:pt x="4816592" y="2369104"/>
                  </a:lnTo>
                  <a:lnTo>
                    <a:pt x="0" y="2369104"/>
                  </a:lnTo>
                  <a:close/>
                </a:path>
              </a:pathLst>
            </a:custGeom>
            <a:solidFill>
              <a:srgbClr val="5034C4">
                <a:alpha val="4706"/>
              </a:srgbClr>
            </a:solidFill>
          </p:spPr>
          <p:txBody>
            <a:bodyPr/>
            <a:lstStyle/>
            <a:p>
              <a:endParaRPr lang="en-US"/>
            </a:p>
          </p:txBody>
        </p:sp>
        <p:sp>
          <p:nvSpPr>
            <p:cNvPr id="4" name="TextBox 4"/>
            <p:cNvSpPr txBox="1"/>
            <p:nvPr/>
          </p:nvSpPr>
          <p:spPr>
            <a:xfrm>
              <a:off x="0" y="-38100"/>
              <a:ext cx="4816593" cy="2407204"/>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2612543" y="3044358"/>
            <a:ext cx="12300023" cy="5865492"/>
          </a:xfrm>
          <a:custGeom>
            <a:avLst/>
            <a:gdLst/>
            <a:ahLst/>
            <a:cxnLst/>
            <a:rect l="l" t="t" r="r" b="b"/>
            <a:pathLst>
              <a:path w="12300023" h="5865492">
                <a:moveTo>
                  <a:pt x="0" y="0"/>
                </a:moveTo>
                <a:lnTo>
                  <a:pt x="12300023" y="0"/>
                </a:lnTo>
                <a:lnTo>
                  <a:pt x="12300023" y="5865492"/>
                </a:lnTo>
                <a:lnTo>
                  <a:pt x="0" y="5865492"/>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1637162" y="257224"/>
            <a:ext cx="13904295" cy="771476"/>
          </a:xfrm>
          <a:prstGeom prst="rect">
            <a:avLst/>
          </a:prstGeom>
        </p:spPr>
        <p:txBody>
          <a:bodyPr lIns="0" tIns="0" rIns="0" bIns="0" rtlCol="0" anchor="t">
            <a:spAutoFit/>
          </a:bodyPr>
          <a:lstStyle/>
          <a:p>
            <a:pPr algn="ctr">
              <a:lnSpc>
                <a:spcPts val="6302"/>
              </a:lnSpc>
            </a:pPr>
            <a:r>
              <a:rPr lang="en-US" sz="4501">
                <a:solidFill>
                  <a:srgbClr val="5034C4"/>
                </a:solidFill>
                <a:latin typeface="Cabin Bold"/>
              </a:rPr>
              <a:t>Thực hiện vài truy vấn</a:t>
            </a:r>
          </a:p>
        </p:txBody>
      </p:sp>
      <p:sp>
        <p:nvSpPr>
          <p:cNvPr id="7" name="TextBox 7"/>
          <p:cNvSpPr txBox="1"/>
          <p:nvPr/>
        </p:nvSpPr>
        <p:spPr>
          <a:xfrm>
            <a:off x="0" y="1206082"/>
            <a:ext cx="12643633" cy="1571576"/>
          </a:xfrm>
          <a:prstGeom prst="rect">
            <a:avLst/>
          </a:prstGeom>
        </p:spPr>
        <p:txBody>
          <a:bodyPr lIns="0" tIns="0" rIns="0" bIns="0" rtlCol="0" anchor="t">
            <a:spAutoFit/>
          </a:bodyPr>
          <a:lstStyle/>
          <a:p>
            <a:pPr algn="l">
              <a:lnSpc>
                <a:spcPts val="6302"/>
              </a:lnSpc>
            </a:pPr>
            <a:r>
              <a:rPr lang="en-US" sz="4501">
                <a:solidFill>
                  <a:srgbClr val="7AC7CF"/>
                </a:solidFill>
                <a:latin typeface="Cabin Bold"/>
              </a:rPr>
              <a:t>Dễ</a:t>
            </a:r>
          </a:p>
          <a:p>
            <a:pPr algn="l">
              <a:lnSpc>
                <a:spcPts val="6302"/>
              </a:lnSpc>
            </a:pPr>
            <a:r>
              <a:rPr lang="en-US" sz="4501">
                <a:solidFill>
                  <a:srgbClr val="5034C4"/>
                </a:solidFill>
                <a:latin typeface="Cabin Bold"/>
              </a:rPr>
              <a:t>Câu 3. Số trận đấu trong 3 tháng đầu năm 2023</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91807"/>
            <a:ext cx="18288000" cy="8995193"/>
            <a:chOff x="0" y="0"/>
            <a:chExt cx="4816593" cy="2369104"/>
          </a:xfrm>
        </p:grpSpPr>
        <p:sp>
          <p:nvSpPr>
            <p:cNvPr id="3" name="Freeform 3"/>
            <p:cNvSpPr/>
            <p:nvPr/>
          </p:nvSpPr>
          <p:spPr>
            <a:xfrm>
              <a:off x="0" y="0"/>
              <a:ext cx="4816592" cy="2369104"/>
            </a:xfrm>
            <a:custGeom>
              <a:avLst/>
              <a:gdLst/>
              <a:ahLst/>
              <a:cxnLst/>
              <a:rect l="l" t="t" r="r" b="b"/>
              <a:pathLst>
                <a:path w="4816592" h="2369104">
                  <a:moveTo>
                    <a:pt x="0" y="0"/>
                  </a:moveTo>
                  <a:lnTo>
                    <a:pt x="4816592" y="0"/>
                  </a:lnTo>
                  <a:lnTo>
                    <a:pt x="4816592" y="2369104"/>
                  </a:lnTo>
                  <a:lnTo>
                    <a:pt x="0" y="2369104"/>
                  </a:lnTo>
                  <a:close/>
                </a:path>
              </a:pathLst>
            </a:custGeom>
            <a:solidFill>
              <a:srgbClr val="5034C4">
                <a:alpha val="4706"/>
              </a:srgbClr>
            </a:solidFill>
          </p:spPr>
          <p:txBody>
            <a:bodyPr/>
            <a:lstStyle/>
            <a:p>
              <a:endParaRPr lang="en-US"/>
            </a:p>
          </p:txBody>
        </p:sp>
        <p:sp>
          <p:nvSpPr>
            <p:cNvPr id="4" name="TextBox 4"/>
            <p:cNvSpPr txBox="1"/>
            <p:nvPr/>
          </p:nvSpPr>
          <p:spPr>
            <a:xfrm>
              <a:off x="0" y="-38100"/>
              <a:ext cx="4816593" cy="2407204"/>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028700" y="4207760"/>
            <a:ext cx="15502419" cy="5266847"/>
          </a:xfrm>
          <a:custGeom>
            <a:avLst/>
            <a:gdLst/>
            <a:ahLst/>
            <a:cxnLst/>
            <a:rect l="l" t="t" r="r" b="b"/>
            <a:pathLst>
              <a:path w="15502419" h="5266847">
                <a:moveTo>
                  <a:pt x="0" y="0"/>
                </a:moveTo>
                <a:lnTo>
                  <a:pt x="15502419" y="0"/>
                </a:lnTo>
                <a:lnTo>
                  <a:pt x="15502419" y="5266847"/>
                </a:lnTo>
                <a:lnTo>
                  <a:pt x="0" y="5266847"/>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1637162" y="257224"/>
            <a:ext cx="13904295" cy="771476"/>
          </a:xfrm>
          <a:prstGeom prst="rect">
            <a:avLst/>
          </a:prstGeom>
        </p:spPr>
        <p:txBody>
          <a:bodyPr lIns="0" tIns="0" rIns="0" bIns="0" rtlCol="0" anchor="t">
            <a:spAutoFit/>
          </a:bodyPr>
          <a:lstStyle/>
          <a:p>
            <a:pPr algn="ctr">
              <a:lnSpc>
                <a:spcPts val="6302"/>
              </a:lnSpc>
            </a:pPr>
            <a:r>
              <a:rPr lang="en-US" sz="4501">
                <a:solidFill>
                  <a:srgbClr val="5034C4"/>
                </a:solidFill>
                <a:latin typeface="Cabin Bold"/>
              </a:rPr>
              <a:t>Thực hiện vài truy vấn</a:t>
            </a:r>
          </a:p>
        </p:txBody>
      </p:sp>
      <p:sp>
        <p:nvSpPr>
          <p:cNvPr id="7" name="TextBox 7"/>
          <p:cNvSpPr txBox="1"/>
          <p:nvPr/>
        </p:nvSpPr>
        <p:spPr>
          <a:xfrm>
            <a:off x="0" y="1206082"/>
            <a:ext cx="18089691" cy="1571576"/>
          </a:xfrm>
          <a:prstGeom prst="rect">
            <a:avLst/>
          </a:prstGeom>
        </p:spPr>
        <p:txBody>
          <a:bodyPr lIns="0" tIns="0" rIns="0" bIns="0" rtlCol="0" anchor="t">
            <a:spAutoFit/>
          </a:bodyPr>
          <a:lstStyle/>
          <a:p>
            <a:pPr algn="l">
              <a:lnSpc>
                <a:spcPts val="6302"/>
              </a:lnSpc>
            </a:pPr>
            <a:r>
              <a:rPr lang="en-US" sz="4501">
                <a:solidFill>
                  <a:srgbClr val="5E17EB"/>
                </a:solidFill>
                <a:latin typeface="Cabin Bold"/>
              </a:rPr>
              <a:t>Trung bình </a:t>
            </a:r>
          </a:p>
          <a:p>
            <a:pPr algn="l">
              <a:lnSpc>
                <a:spcPts val="6302"/>
              </a:lnSpc>
            </a:pPr>
            <a:r>
              <a:rPr lang="en-US" sz="4501">
                <a:solidFill>
                  <a:srgbClr val="5034C4"/>
                </a:solidFill>
                <a:latin typeface="Cabin Bold"/>
                <a:ea typeface="Cabin Bold"/>
              </a:rPr>
              <a:t>Câu 6. Liệt kê những đội có chữ cái đầu là "B” và có Tổng 3PM &gt; 1000﻿0</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654488"/>
            <a:ext cx="18288000" cy="8632512"/>
            <a:chOff x="0" y="0"/>
            <a:chExt cx="4816593" cy="2273584"/>
          </a:xfrm>
        </p:grpSpPr>
        <p:sp>
          <p:nvSpPr>
            <p:cNvPr id="3" name="Freeform 3"/>
            <p:cNvSpPr/>
            <p:nvPr/>
          </p:nvSpPr>
          <p:spPr>
            <a:xfrm>
              <a:off x="0" y="0"/>
              <a:ext cx="4816592" cy="2273584"/>
            </a:xfrm>
            <a:custGeom>
              <a:avLst/>
              <a:gdLst/>
              <a:ahLst/>
              <a:cxnLst/>
              <a:rect l="l" t="t" r="r" b="b"/>
              <a:pathLst>
                <a:path w="4816592" h="2273584">
                  <a:moveTo>
                    <a:pt x="0" y="0"/>
                  </a:moveTo>
                  <a:lnTo>
                    <a:pt x="4816592" y="0"/>
                  </a:lnTo>
                  <a:lnTo>
                    <a:pt x="4816592" y="2273584"/>
                  </a:lnTo>
                  <a:lnTo>
                    <a:pt x="0" y="2273584"/>
                  </a:lnTo>
                  <a:close/>
                </a:path>
              </a:pathLst>
            </a:custGeom>
            <a:solidFill>
              <a:srgbClr val="EAE5FF"/>
            </a:solidFill>
          </p:spPr>
          <p:txBody>
            <a:bodyPr/>
            <a:lstStyle/>
            <a:p>
              <a:endParaRPr lang="en-US"/>
            </a:p>
          </p:txBody>
        </p:sp>
        <p:sp>
          <p:nvSpPr>
            <p:cNvPr id="4" name="TextBox 4"/>
            <p:cNvSpPr txBox="1"/>
            <p:nvPr/>
          </p:nvSpPr>
          <p:spPr>
            <a:xfrm>
              <a:off x="0" y="-38100"/>
              <a:ext cx="4816593" cy="2311684"/>
            </a:xfrm>
            <a:prstGeom prst="rect">
              <a:avLst/>
            </a:prstGeom>
          </p:spPr>
          <p:txBody>
            <a:bodyPr lIns="50800" tIns="50800" rIns="50800" bIns="50800" rtlCol="0" anchor="ctr"/>
            <a:lstStyle/>
            <a:p>
              <a:pPr algn="ctr">
                <a:lnSpc>
                  <a:spcPts val="2100"/>
                </a:lnSpc>
              </a:pPr>
              <a:endParaRPr/>
            </a:p>
          </p:txBody>
        </p:sp>
      </p:grpSp>
      <p:graphicFrame>
        <p:nvGraphicFramePr>
          <p:cNvPr id="5" name="Table 5"/>
          <p:cNvGraphicFramePr>
            <a:graphicFrameLocks noGrp="1"/>
          </p:cNvGraphicFramePr>
          <p:nvPr/>
        </p:nvGraphicFramePr>
        <p:xfrm>
          <a:off x="3373531" y="1972695"/>
          <a:ext cx="9886950" cy="7996097"/>
        </p:xfrm>
        <a:graphic>
          <a:graphicData uri="http://schemas.openxmlformats.org/drawingml/2006/table">
            <a:tbl>
              <a:tblPr/>
              <a:tblGrid>
                <a:gridCol w="9563403">
                  <a:extLst>
                    <a:ext uri="{9D8B030D-6E8A-4147-A177-3AD203B41FA5}">
                      <a16:colId xmlns:a16="http://schemas.microsoft.com/office/drawing/2014/main" val="20000"/>
                    </a:ext>
                  </a:extLst>
                </a:gridCol>
              </a:tblGrid>
              <a:tr h="1599219">
                <a:tc>
                  <a:txBody>
                    <a:bodyPr/>
                    <a:lstStyle/>
                    <a:p>
                      <a:pPr algn="ctr">
                        <a:lnSpc>
                          <a:spcPts val="4339"/>
                        </a:lnSpc>
                        <a:defRPr/>
                      </a:pPr>
                      <a:r>
                        <a:rPr lang="en-US" sz="3099">
                          <a:solidFill>
                            <a:srgbClr val="000000"/>
                          </a:solidFill>
                          <a:latin typeface="Cabin Bold"/>
                        </a:rPr>
                        <a:t>FactGameStats</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D699"/>
                    </a:solidFill>
                  </a:tcPr>
                </a:tc>
                <a:extLst>
                  <a:ext uri="{0D108BD9-81ED-4DB2-BD59-A6C34878D82A}">
                    <a16:rowId xmlns:a16="http://schemas.microsoft.com/office/drawing/2014/main" val="10000"/>
                  </a:ext>
                </a:extLst>
              </a:tr>
              <a:tr h="1599219">
                <a:tc>
                  <a:txBody>
                    <a:bodyPr/>
                    <a:lstStyle/>
                    <a:p>
                      <a:pPr algn="ctr">
                        <a:lnSpc>
                          <a:spcPts val="4339"/>
                        </a:lnSpc>
                        <a:defRPr/>
                      </a:pPr>
                      <a:r>
                        <a:rPr lang="en-US" sz="3099">
                          <a:solidFill>
                            <a:srgbClr val="000000"/>
                          </a:solidFill>
                          <a:latin typeface="Cabin"/>
                        </a:rPr>
                        <a:t>DimGame</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EBCD"/>
                    </a:solidFill>
                  </a:tcPr>
                </a:tc>
                <a:extLst>
                  <a:ext uri="{0D108BD9-81ED-4DB2-BD59-A6C34878D82A}">
                    <a16:rowId xmlns:a16="http://schemas.microsoft.com/office/drawing/2014/main" val="10001"/>
                  </a:ext>
                </a:extLst>
              </a:tr>
              <a:tr h="1599219">
                <a:tc>
                  <a:txBody>
                    <a:bodyPr/>
                    <a:lstStyle/>
                    <a:p>
                      <a:pPr algn="ctr">
                        <a:lnSpc>
                          <a:spcPts val="4339"/>
                        </a:lnSpc>
                        <a:defRPr/>
                      </a:pPr>
                      <a:r>
                        <a:rPr lang="en-US" sz="3099">
                          <a:solidFill>
                            <a:srgbClr val="000000"/>
                          </a:solidFill>
                          <a:latin typeface="Cabin"/>
                        </a:rPr>
                        <a:t>DimTime</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EBCD"/>
                    </a:solidFill>
                  </a:tcPr>
                </a:tc>
                <a:extLst>
                  <a:ext uri="{0D108BD9-81ED-4DB2-BD59-A6C34878D82A}">
                    <a16:rowId xmlns:a16="http://schemas.microsoft.com/office/drawing/2014/main" val="10002"/>
                  </a:ext>
                </a:extLst>
              </a:tr>
              <a:tr h="1599219">
                <a:tc>
                  <a:txBody>
                    <a:bodyPr/>
                    <a:lstStyle/>
                    <a:p>
                      <a:pPr algn="ctr">
                        <a:lnSpc>
                          <a:spcPts val="4339"/>
                        </a:lnSpc>
                        <a:defRPr/>
                      </a:pPr>
                      <a:r>
                        <a:rPr lang="en-US" sz="3099">
                          <a:solidFill>
                            <a:srgbClr val="000000"/>
                          </a:solidFill>
                          <a:latin typeface="Cabin"/>
                        </a:rPr>
                        <a:t>DimGameType</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EBCD"/>
                    </a:solidFill>
                  </a:tcPr>
                </a:tc>
                <a:extLst>
                  <a:ext uri="{0D108BD9-81ED-4DB2-BD59-A6C34878D82A}">
                    <a16:rowId xmlns:a16="http://schemas.microsoft.com/office/drawing/2014/main" val="10003"/>
                  </a:ext>
                </a:extLst>
              </a:tr>
              <a:tr h="1599219">
                <a:tc>
                  <a:txBody>
                    <a:bodyPr/>
                    <a:lstStyle/>
                    <a:p>
                      <a:pPr algn="ctr">
                        <a:lnSpc>
                          <a:spcPts val="4339"/>
                        </a:lnSpc>
                        <a:defRPr/>
                      </a:pPr>
                      <a:r>
                        <a:rPr lang="en-US" sz="3099">
                          <a:solidFill>
                            <a:srgbClr val="000000"/>
                          </a:solidFill>
                          <a:latin typeface="Cabin"/>
                        </a:rPr>
                        <a:t>DimTeam</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EBCD"/>
                    </a:solidFill>
                  </a:tcPr>
                </a:tc>
                <a:extLst>
                  <a:ext uri="{0D108BD9-81ED-4DB2-BD59-A6C34878D82A}">
                    <a16:rowId xmlns:a16="http://schemas.microsoft.com/office/drawing/2014/main" val="10004"/>
                  </a:ext>
                </a:extLst>
              </a:tr>
            </a:tbl>
          </a:graphicData>
        </a:graphic>
      </p:graphicFrame>
      <p:sp>
        <p:nvSpPr>
          <p:cNvPr id="6" name="TextBox 6"/>
          <p:cNvSpPr txBox="1"/>
          <p:nvPr/>
        </p:nvSpPr>
        <p:spPr>
          <a:xfrm>
            <a:off x="650501" y="279526"/>
            <a:ext cx="10546591" cy="971550"/>
          </a:xfrm>
          <a:prstGeom prst="rect">
            <a:avLst/>
          </a:prstGeom>
        </p:spPr>
        <p:txBody>
          <a:bodyPr lIns="0" tIns="0" rIns="0" bIns="0" rtlCol="0" anchor="t">
            <a:spAutoFit/>
          </a:bodyPr>
          <a:lstStyle/>
          <a:p>
            <a:pPr algn="l">
              <a:lnSpc>
                <a:spcPts val="7679"/>
              </a:lnSpc>
            </a:pPr>
            <a:r>
              <a:rPr lang="en-US" sz="6399">
                <a:solidFill>
                  <a:srgbClr val="7AC7CF"/>
                </a:solidFill>
                <a:latin typeface="Cabin"/>
              </a:rPr>
              <a:t>Xây dựng kho dữ liệu</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91807"/>
            <a:ext cx="18288000" cy="8995193"/>
            <a:chOff x="0" y="0"/>
            <a:chExt cx="4816593" cy="2369104"/>
          </a:xfrm>
        </p:grpSpPr>
        <p:sp>
          <p:nvSpPr>
            <p:cNvPr id="3" name="Freeform 3"/>
            <p:cNvSpPr/>
            <p:nvPr/>
          </p:nvSpPr>
          <p:spPr>
            <a:xfrm>
              <a:off x="0" y="0"/>
              <a:ext cx="4816592" cy="2369104"/>
            </a:xfrm>
            <a:custGeom>
              <a:avLst/>
              <a:gdLst/>
              <a:ahLst/>
              <a:cxnLst/>
              <a:rect l="l" t="t" r="r" b="b"/>
              <a:pathLst>
                <a:path w="4816592" h="2369104">
                  <a:moveTo>
                    <a:pt x="0" y="0"/>
                  </a:moveTo>
                  <a:lnTo>
                    <a:pt x="4816592" y="0"/>
                  </a:lnTo>
                  <a:lnTo>
                    <a:pt x="4816592" y="2369104"/>
                  </a:lnTo>
                  <a:lnTo>
                    <a:pt x="0" y="2369104"/>
                  </a:lnTo>
                  <a:close/>
                </a:path>
              </a:pathLst>
            </a:custGeom>
            <a:solidFill>
              <a:srgbClr val="5034C4">
                <a:alpha val="4706"/>
              </a:srgbClr>
            </a:solidFill>
          </p:spPr>
          <p:txBody>
            <a:bodyPr/>
            <a:lstStyle/>
            <a:p>
              <a:endParaRPr lang="en-US"/>
            </a:p>
          </p:txBody>
        </p:sp>
        <p:sp>
          <p:nvSpPr>
            <p:cNvPr id="4" name="TextBox 4"/>
            <p:cNvSpPr txBox="1"/>
            <p:nvPr/>
          </p:nvSpPr>
          <p:spPr>
            <a:xfrm>
              <a:off x="0" y="-38100"/>
              <a:ext cx="4816593" cy="2407204"/>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2077807" y="3550955"/>
            <a:ext cx="14607068" cy="6109687"/>
          </a:xfrm>
          <a:custGeom>
            <a:avLst/>
            <a:gdLst/>
            <a:ahLst/>
            <a:cxnLst/>
            <a:rect l="l" t="t" r="r" b="b"/>
            <a:pathLst>
              <a:path w="14607068" h="6109687">
                <a:moveTo>
                  <a:pt x="0" y="0"/>
                </a:moveTo>
                <a:lnTo>
                  <a:pt x="14607068" y="0"/>
                </a:lnTo>
                <a:lnTo>
                  <a:pt x="14607068" y="6109687"/>
                </a:lnTo>
                <a:lnTo>
                  <a:pt x="0" y="6109687"/>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1637162" y="257224"/>
            <a:ext cx="13904295" cy="771476"/>
          </a:xfrm>
          <a:prstGeom prst="rect">
            <a:avLst/>
          </a:prstGeom>
        </p:spPr>
        <p:txBody>
          <a:bodyPr lIns="0" tIns="0" rIns="0" bIns="0" rtlCol="0" anchor="t">
            <a:spAutoFit/>
          </a:bodyPr>
          <a:lstStyle/>
          <a:p>
            <a:pPr algn="ctr">
              <a:lnSpc>
                <a:spcPts val="6302"/>
              </a:lnSpc>
            </a:pPr>
            <a:r>
              <a:rPr lang="en-US" sz="4501">
                <a:solidFill>
                  <a:srgbClr val="5034C4"/>
                </a:solidFill>
                <a:latin typeface="Cabin Bold"/>
              </a:rPr>
              <a:t>Thực hiện truy vấn</a:t>
            </a:r>
          </a:p>
        </p:txBody>
      </p:sp>
      <p:sp>
        <p:nvSpPr>
          <p:cNvPr id="7" name="TextBox 7"/>
          <p:cNvSpPr txBox="1"/>
          <p:nvPr/>
        </p:nvSpPr>
        <p:spPr>
          <a:xfrm>
            <a:off x="99154" y="1061127"/>
            <a:ext cx="18089691" cy="1571576"/>
          </a:xfrm>
          <a:prstGeom prst="rect">
            <a:avLst/>
          </a:prstGeom>
        </p:spPr>
        <p:txBody>
          <a:bodyPr lIns="0" tIns="0" rIns="0" bIns="0" rtlCol="0" anchor="t">
            <a:spAutoFit/>
          </a:bodyPr>
          <a:lstStyle/>
          <a:p>
            <a:pPr algn="l">
              <a:lnSpc>
                <a:spcPts val="6302"/>
              </a:lnSpc>
            </a:pPr>
            <a:r>
              <a:rPr lang="en-US" sz="4501">
                <a:solidFill>
                  <a:srgbClr val="5E17EB"/>
                </a:solidFill>
                <a:latin typeface="Cabin Bold"/>
              </a:rPr>
              <a:t>Trung bình </a:t>
            </a:r>
          </a:p>
          <a:p>
            <a:pPr algn="l">
              <a:lnSpc>
                <a:spcPts val="6302"/>
              </a:lnSpc>
            </a:pPr>
            <a:r>
              <a:rPr lang="en-US" sz="4501">
                <a:solidFill>
                  <a:srgbClr val="5034C4"/>
                </a:solidFill>
                <a:latin typeface="Cabin Bold"/>
                <a:ea typeface="Cabin Bold"/>
              </a:rPr>
              <a:t>Câu 6. Liệt kê những đội có chữ cái đầu là "B” và có Tổng 3PM &gt; 1000﻿0</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91807"/>
            <a:ext cx="18288000" cy="8995193"/>
            <a:chOff x="0" y="0"/>
            <a:chExt cx="4816593" cy="2369104"/>
          </a:xfrm>
        </p:grpSpPr>
        <p:sp>
          <p:nvSpPr>
            <p:cNvPr id="3" name="Freeform 3"/>
            <p:cNvSpPr/>
            <p:nvPr/>
          </p:nvSpPr>
          <p:spPr>
            <a:xfrm>
              <a:off x="0" y="0"/>
              <a:ext cx="4816592" cy="2369104"/>
            </a:xfrm>
            <a:custGeom>
              <a:avLst/>
              <a:gdLst/>
              <a:ahLst/>
              <a:cxnLst/>
              <a:rect l="l" t="t" r="r" b="b"/>
              <a:pathLst>
                <a:path w="4816592" h="2369104">
                  <a:moveTo>
                    <a:pt x="0" y="0"/>
                  </a:moveTo>
                  <a:lnTo>
                    <a:pt x="4816592" y="0"/>
                  </a:lnTo>
                  <a:lnTo>
                    <a:pt x="4816592" y="2369104"/>
                  </a:lnTo>
                  <a:lnTo>
                    <a:pt x="0" y="2369104"/>
                  </a:lnTo>
                  <a:close/>
                </a:path>
              </a:pathLst>
            </a:custGeom>
            <a:solidFill>
              <a:srgbClr val="5034C4">
                <a:alpha val="4706"/>
              </a:srgbClr>
            </a:solidFill>
          </p:spPr>
          <p:txBody>
            <a:bodyPr/>
            <a:lstStyle/>
            <a:p>
              <a:endParaRPr lang="en-US"/>
            </a:p>
          </p:txBody>
        </p:sp>
        <p:sp>
          <p:nvSpPr>
            <p:cNvPr id="4" name="TextBox 4"/>
            <p:cNvSpPr txBox="1"/>
            <p:nvPr/>
          </p:nvSpPr>
          <p:spPr>
            <a:xfrm>
              <a:off x="0" y="-38100"/>
              <a:ext cx="4816593" cy="2407204"/>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4340602" y="3325386"/>
            <a:ext cx="6308963" cy="6961614"/>
          </a:xfrm>
          <a:custGeom>
            <a:avLst/>
            <a:gdLst/>
            <a:ahLst/>
            <a:cxnLst/>
            <a:rect l="l" t="t" r="r" b="b"/>
            <a:pathLst>
              <a:path w="6308963" h="6961614">
                <a:moveTo>
                  <a:pt x="0" y="0"/>
                </a:moveTo>
                <a:lnTo>
                  <a:pt x="6308963" y="0"/>
                </a:lnTo>
                <a:lnTo>
                  <a:pt x="6308963" y="6961614"/>
                </a:lnTo>
                <a:lnTo>
                  <a:pt x="0" y="6961614"/>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1637162" y="257224"/>
            <a:ext cx="13904295" cy="771476"/>
          </a:xfrm>
          <a:prstGeom prst="rect">
            <a:avLst/>
          </a:prstGeom>
        </p:spPr>
        <p:txBody>
          <a:bodyPr lIns="0" tIns="0" rIns="0" bIns="0" rtlCol="0" anchor="t">
            <a:spAutoFit/>
          </a:bodyPr>
          <a:lstStyle/>
          <a:p>
            <a:pPr algn="ctr">
              <a:lnSpc>
                <a:spcPts val="6302"/>
              </a:lnSpc>
            </a:pPr>
            <a:r>
              <a:rPr lang="en-US" sz="4501">
                <a:solidFill>
                  <a:srgbClr val="5034C4"/>
                </a:solidFill>
                <a:latin typeface="Cabin Bold"/>
              </a:rPr>
              <a:t>Thực hiện truy vấn</a:t>
            </a:r>
          </a:p>
        </p:txBody>
      </p:sp>
      <p:sp>
        <p:nvSpPr>
          <p:cNvPr id="7" name="TextBox 7"/>
          <p:cNvSpPr txBox="1"/>
          <p:nvPr/>
        </p:nvSpPr>
        <p:spPr>
          <a:xfrm>
            <a:off x="0" y="1206082"/>
            <a:ext cx="18089691" cy="1571576"/>
          </a:xfrm>
          <a:prstGeom prst="rect">
            <a:avLst/>
          </a:prstGeom>
        </p:spPr>
        <p:txBody>
          <a:bodyPr lIns="0" tIns="0" rIns="0" bIns="0" rtlCol="0" anchor="t">
            <a:spAutoFit/>
          </a:bodyPr>
          <a:lstStyle/>
          <a:p>
            <a:pPr algn="l">
              <a:lnSpc>
                <a:spcPts val="6302"/>
              </a:lnSpc>
            </a:pPr>
            <a:r>
              <a:rPr lang="en-US" sz="4501">
                <a:solidFill>
                  <a:srgbClr val="5E17EB"/>
                </a:solidFill>
                <a:latin typeface="Cabin Bold"/>
              </a:rPr>
              <a:t>Trung bình </a:t>
            </a:r>
          </a:p>
          <a:p>
            <a:pPr algn="l">
              <a:lnSpc>
                <a:spcPts val="6302"/>
              </a:lnSpc>
            </a:pPr>
            <a:r>
              <a:rPr lang="en-US" sz="4501">
                <a:solidFill>
                  <a:srgbClr val="5034C4"/>
                </a:solidFill>
                <a:latin typeface="Cabin Bold"/>
                <a:ea typeface="Cabin Bold"/>
              </a:rPr>
              <a:t>Câu 6. Liệt kê những đội có chữ cái đầu là "B” và có Tổng 3PM &gt; 1000﻿0</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91807"/>
            <a:ext cx="18288000" cy="8995193"/>
            <a:chOff x="0" y="0"/>
            <a:chExt cx="4816593" cy="2369104"/>
          </a:xfrm>
        </p:grpSpPr>
        <p:sp>
          <p:nvSpPr>
            <p:cNvPr id="3" name="Freeform 3"/>
            <p:cNvSpPr/>
            <p:nvPr/>
          </p:nvSpPr>
          <p:spPr>
            <a:xfrm>
              <a:off x="0" y="0"/>
              <a:ext cx="4816592" cy="2369104"/>
            </a:xfrm>
            <a:custGeom>
              <a:avLst/>
              <a:gdLst/>
              <a:ahLst/>
              <a:cxnLst/>
              <a:rect l="l" t="t" r="r" b="b"/>
              <a:pathLst>
                <a:path w="4816592" h="2369104">
                  <a:moveTo>
                    <a:pt x="0" y="0"/>
                  </a:moveTo>
                  <a:lnTo>
                    <a:pt x="4816592" y="0"/>
                  </a:lnTo>
                  <a:lnTo>
                    <a:pt x="4816592" y="2369104"/>
                  </a:lnTo>
                  <a:lnTo>
                    <a:pt x="0" y="2369104"/>
                  </a:lnTo>
                  <a:close/>
                </a:path>
              </a:pathLst>
            </a:custGeom>
            <a:solidFill>
              <a:srgbClr val="5034C4">
                <a:alpha val="4706"/>
              </a:srgbClr>
            </a:solidFill>
          </p:spPr>
          <p:txBody>
            <a:bodyPr/>
            <a:lstStyle/>
            <a:p>
              <a:endParaRPr lang="en-US"/>
            </a:p>
          </p:txBody>
        </p:sp>
        <p:sp>
          <p:nvSpPr>
            <p:cNvPr id="4" name="TextBox 4"/>
            <p:cNvSpPr txBox="1"/>
            <p:nvPr/>
          </p:nvSpPr>
          <p:spPr>
            <a:xfrm>
              <a:off x="0" y="-38100"/>
              <a:ext cx="4816593" cy="2407204"/>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a:off x="1637162" y="257224"/>
            <a:ext cx="13904295" cy="771476"/>
          </a:xfrm>
          <a:prstGeom prst="rect">
            <a:avLst/>
          </a:prstGeom>
        </p:spPr>
        <p:txBody>
          <a:bodyPr lIns="0" tIns="0" rIns="0" bIns="0" rtlCol="0" anchor="t">
            <a:spAutoFit/>
          </a:bodyPr>
          <a:lstStyle/>
          <a:p>
            <a:pPr algn="ctr">
              <a:lnSpc>
                <a:spcPts val="6302"/>
              </a:lnSpc>
            </a:pPr>
            <a:r>
              <a:rPr lang="en-US" sz="4501">
                <a:solidFill>
                  <a:srgbClr val="5034C4"/>
                </a:solidFill>
                <a:latin typeface="Cabin Bold"/>
              </a:rPr>
              <a:t>Thực hiện truy vấn</a:t>
            </a:r>
          </a:p>
        </p:txBody>
      </p:sp>
      <p:sp>
        <p:nvSpPr>
          <p:cNvPr id="6" name="TextBox 6"/>
          <p:cNvSpPr txBox="1"/>
          <p:nvPr/>
        </p:nvSpPr>
        <p:spPr>
          <a:xfrm>
            <a:off x="198309" y="2113758"/>
            <a:ext cx="18089691" cy="3971876"/>
          </a:xfrm>
          <a:prstGeom prst="rect">
            <a:avLst/>
          </a:prstGeom>
        </p:spPr>
        <p:txBody>
          <a:bodyPr lIns="0" tIns="0" rIns="0" bIns="0" rtlCol="0" anchor="t">
            <a:spAutoFit/>
          </a:bodyPr>
          <a:lstStyle/>
          <a:p>
            <a:pPr algn="l">
              <a:lnSpc>
                <a:spcPts val="6302"/>
              </a:lnSpc>
            </a:pPr>
            <a:r>
              <a:rPr lang="en-US" sz="4501">
                <a:solidFill>
                  <a:srgbClr val="FF5757"/>
                </a:solidFill>
                <a:latin typeface="Cabin Bold"/>
              </a:rPr>
              <a:t>Khó</a:t>
            </a:r>
          </a:p>
          <a:p>
            <a:pPr algn="l">
              <a:lnSpc>
                <a:spcPts val="6302"/>
              </a:lnSpc>
            </a:pPr>
            <a:r>
              <a:rPr lang="en-US" sz="4501">
                <a:solidFill>
                  <a:srgbClr val="5034C4"/>
                </a:solidFill>
                <a:latin typeface="Cabin Bold"/>
              </a:rPr>
              <a:t>Câu 15. Thống kê với 3 đội bóng có tổng số lần mất bóng nhiều nhất khi làm khách trên sân đối phương, theo từng năm, tháng: tính tổng số lần 3 đội bóng đó đoạt lại được bóng từ tay đối thủ trong trận đấu trong khi làm khách trên sân đối phương</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91807"/>
            <a:ext cx="18288000" cy="8995193"/>
            <a:chOff x="0" y="0"/>
            <a:chExt cx="4816593" cy="2369104"/>
          </a:xfrm>
        </p:grpSpPr>
        <p:sp>
          <p:nvSpPr>
            <p:cNvPr id="3" name="Freeform 3"/>
            <p:cNvSpPr/>
            <p:nvPr/>
          </p:nvSpPr>
          <p:spPr>
            <a:xfrm>
              <a:off x="0" y="0"/>
              <a:ext cx="4816592" cy="2369104"/>
            </a:xfrm>
            <a:custGeom>
              <a:avLst/>
              <a:gdLst/>
              <a:ahLst/>
              <a:cxnLst/>
              <a:rect l="l" t="t" r="r" b="b"/>
              <a:pathLst>
                <a:path w="4816592" h="2369104">
                  <a:moveTo>
                    <a:pt x="0" y="0"/>
                  </a:moveTo>
                  <a:lnTo>
                    <a:pt x="4816592" y="0"/>
                  </a:lnTo>
                  <a:lnTo>
                    <a:pt x="4816592" y="2369104"/>
                  </a:lnTo>
                  <a:lnTo>
                    <a:pt x="0" y="2369104"/>
                  </a:lnTo>
                  <a:close/>
                </a:path>
              </a:pathLst>
            </a:custGeom>
            <a:solidFill>
              <a:srgbClr val="5034C4">
                <a:alpha val="4706"/>
              </a:srgbClr>
            </a:solidFill>
          </p:spPr>
          <p:txBody>
            <a:bodyPr/>
            <a:lstStyle/>
            <a:p>
              <a:endParaRPr lang="en-US"/>
            </a:p>
          </p:txBody>
        </p:sp>
        <p:sp>
          <p:nvSpPr>
            <p:cNvPr id="4" name="TextBox 4"/>
            <p:cNvSpPr txBox="1"/>
            <p:nvPr/>
          </p:nvSpPr>
          <p:spPr>
            <a:xfrm>
              <a:off x="0" y="-38100"/>
              <a:ext cx="4816593" cy="2407204"/>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473561" y="3252145"/>
            <a:ext cx="14346558" cy="4634336"/>
          </a:xfrm>
          <a:custGeom>
            <a:avLst/>
            <a:gdLst/>
            <a:ahLst/>
            <a:cxnLst/>
            <a:rect l="l" t="t" r="r" b="b"/>
            <a:pathLst>
              <a:path w="14346558" h="4634336">
                <a:moveTo>
                  <a:pt x="0" y="0"/>
                </a:moveTo>
                <a:lnTo>
                  <a:pt x="14346557" y="0"/>
                </a:lnTo>
                <a:lnTo>
                  <a:pt x="14346557" y="4634336"/>
                </a:lnTo>
                <a:lnTo>
                  <a:pt x="0" y="4634336"/>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1637162" y="257224"/>
            <a:ext cx="13904295" cy="771476"/>
          </a:xfrm>
          <a:prstGeom prst="rect">
            <a:avLst/>
          </a:prstGeom>
        </p:spPr>
        <p:txBody>
          <a:bodyPr lIns="0" tIns="0" rIns="0" bIns="0" rtlCol="0" anchor="t">
            <a:spAutoFit/>
          </a:bodyPr>
          <a:lstStyle/>
          <a:p>
            <a:pPr algn="ctr">
              <a:lnSpc>
                <a:spcPts val="6302"/>
              </a:lnSpc>
            </a:pPr>
            <a:r>
              <a:rPr lang="en-US" sz="4501">
                <a:solidFill>
                  <a:srgbClr val="5034C4"/>
                </a:solidFill>
                <a:latin typeface="Cabin Bold"/>
              </a:rPr>
              <a:t>Thực hiện truy vấn</a:t>
            </a:r>
          </a:p>
        </p:txBody>
      </p:sp>
      <p:sp>
        <p:nvSpPr>
          <p:cNvPr id="7" name="TextBox 7"/>
          <p:cNvSpPr txBox="1"/>
          <p:nvPr/>
        </p:nvSpPr>
        <p:spPr>
          <a:xfrm>
            <a:off x="198309" y="2113758"/>
            <a:ext cx="18089691" cy="1571576"/>
          </a:xfrm>
          <a:prstGeom prst="rect">
            <a:avLst/>
          </a:prstGeom>
        </p:spPr>
        <p:txBody>
          <a:bodyPr lIns="0" tIns="0" rIns="0" bIns="0" rtlCol="0" anchor="t">
            <a:spAutoFit/>
          </a:bodyPr>
          <a:lstStyle/>
          <a:p>
            <a:pPr algn="l">
              <a:lnSpc>
                <a:spcPts val="6302"/>
              </a:lnSpc>
            </a:pPr>
            <a:r>
              <a:rPr lang="en-US" sz="4501">
                <a:solidFill>
                  <a:srgbClr val="FF5757"/>
                </a:solidFill>
                <a:latin typeface="Cabin Bold"/>
              </a:rPr>
              <a:t>Khó</a:t>
            </a:r>
          </a:p>
          <a:p>
            <a:pPr algn="l">
              <a:lnSpc>
                <a:spcPts val="6302"/>
              </a:lnSpc>
            </a:pPr>
            <a:endParaRPr lang="en-US" sz="4501">
              <a:solidFill>
                <a:srgbClr val="FF5757"/>
              </a:solidFill>
              <a:latin typeface="Cabin Bo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91807"/>
            <a:ext cx="18288000" cy="8995193"/>
            <a:chOff x="0" y="0"/>
            <a:chExt cx="4816593" cy="2369104"/>
          </a:xfrm>
        </p:grpSpPr>
        <p:sp>
          <p:nvSpPr>
            <p:cNvPr id="3" name="Freeform 3"/>
            <p:cNvSpPr/>
            <p:nvPr/>
          </p:nvSpPr>
          <p:spPr>
            <a:xfrm>
              <a:off x="0" y="0"/>
              <a:ext cx="4816592" cy="2369104"/>
            </a:xfrm>
            <a:custGeom>
              <a:avLst/>
              <a:gdLst/>
              <a:ahLst/>
              <a:cxnLst/>
              <a:rect l="l" t="t" r="r" b="b"/>
              <a:pathLst>
                <a:path w="4816592" h="2369104">
                  <a:moveTo>
                    <a:pt x="0" y="0"/>
                  </a:moveTo>
                  <a:lnTo>
                    <a:pt x="4816592" y="0"/>
                  </a:lnTo>
                  <a:lnTo>
                    <a:pt x="4816592" y="2369104"/>
                  </a:lnTo>
                  <a:lnTo>
                    <a:pt x="0" y="2369104"/>
                  </a:lnTo>
                  <a:close/>
                </a:path>
              </a:pathLst>
            </a:custGeom>
            <a:solidFill>
              <a:srgbClr val="5034C4">
                <a:alpha val="4706"/>
              </a:srgbClr>
            </a:solidFill>
          </p:spPr>
          <p:txBody>
            <a:bodyPr/>
            <a:lstStyle/>
            <a:p>
              <a:endParaRPr lang="en-US"/>
            </a:p>
          </p:txBody>
        </p:sp>
        <p:sp>
          <p:nvSpPr>
            <p:cNvPr id="4" name="TextBox 4"/>
            <p:cNvSpPr txBox="1"/>
            <p:nvPr/>
          </p:nvSpPr>
          <p:spPr>
            <a:xfrm>
              <a:off x="0" y="-38100"/>
              <a:ext cx="4816593" cy="2407204"/>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3063138" y="2199483"/>
            <a:ext cx="9666946" cy="7695606"/>
          </a:xfrm>
          <a:custGeom>
            <a:avLst/>
            <a:gdLst/>
            <a:ahLst/>
            <a:cxnLst/>
            <a:rect l="l" t="t" r="r" b="b"/>
            <a:pathLst>
              <a:path w="9666946" h="7695606">
                <a:moveTo>
                  <a:pt x="0" y="0"/>
                </a:moveTo>
                <a:lnTo>
                  <a:pt x="9666947" y="0"/>
                </a:lnTo>
                <a:lnTo>
                  <a:pt x="9666947" y="7695606"/>
                </a:lnTo>
                <a:lnTo>
                  <a:pt x="0" y="7695606"/>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1637162" y="257224"/>
            <a:ext cx="13904295" cy="771476"/>
          </a:xfrm>
          <a:prstGeom prst="rect">
            <a:avLst/>
          </a:prstGeom>
        </p:spPr>
        <p:txBody>
          <a:bodyPr lIns="0" tIns="0" rIns="0" bIns="0" rtlCol="0" anchor="t">
            <a:spAutoFit/>
          </a:bodyPr>
          <a:lstStyle/>
          <a:p>
            <a:pPr algn="ctr">
              <a:lnSpc>
                <a:spcPts val="6302"/>
              </a:lnSpc>
            </a:pPr>
            <a:r>
              <a:rPr lang="en-US" sz="4501">
                <a:solidFill>
                  <a:srgbClr val="5034C4"/>
                </a:solidFill>
                <a:latin typeface="Cabin Bold"/>
              </a:rPr>
              <a:t>Thực hiện vài câu truy vấn</a:t>
            </a:r>
          </a:p>
        </p:txBody>
      </p:sp>
      <p:sp>
        <p:nvSpPr>
          <p:cNvPr id="7" name="TextBox 7"/>
          <p:cNvSpPr txBox="1"/>
          <p:nvPr/>
        </p:nvSpPr>
        <p:spPr>
          <a:xfrm>
            <a:off x="198309" y="2113758"/>
            <a:ext cx="18089691" cy="1571576"/>
          </a:xfrm>
          <a:prstGeom prst="rect">
            <a:avLst/>
          </a:prstGeom>
        </p:spPr>
        <p:txBody>
          <a:bodyPr lIns="0" tIns="0" rIns="0" bIns="0" rtlCol="0" anchor="t">
            <a:spAutoFit/>
          </a:bodyPr>
          <a:lstStyle/>
          <a:p>
            <a:pPr algn="l">
              <a:lnSpc>
                <a:spcPts val="6302"/>
              </a:lnSpc>
            </a:pPr>
            <a:r>
              <a:rPr lang="en-US" sz="4501">
                <a:solidFill>
                  <a:srgbClr val="FF5757"/>
                </a:solidFill>
                <a:latin typeface="Cabin Bold"/>
              </a:rPr>
              <a:t>Khó</a:t>
            </a:r>
          </a:p>
          <a:p>
            <a:pPr algn="l">
              <a:lnSpc>
                <a:spcPts val="6302"/>
              </a:lnSpc>
            </a:pPr>
            <a:endParaRPr lang="en-US" sz="4501">
              <a:solidFill>
                <a:srgbClr val="FF5757"/>
              </a:solidFill>
              <a:latin typeface="Cabin Bo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3757983">
            <a:off x="5310914" y="-2439917"/>
            <a:ext cx="11166320" cy="21899658"/>
            <a:chOff x="0" y="0"/>
            <a:chExt cx="2940924" cy="5767811"/>
          </a:xfrm>
        </p:grpSpPr>
        <p:sp>
          <p:nvSpPr>
            <p:cNvPr id="3" name="Freeform 3"/>
            <p:cNvSpPr/>
            <p:nvPr/>
          </p:nvSpPr>
          <p:spPr>
            <a:xfrm>
              <a:off x="0" y="0"/>
              <a:ext cx="2940924" cy="5767811"/>
            </a:xfrm>
            <a:custGeom>
              <a:avLst/>
              <a:gdLst/>
              <a:ahLst/>
              <a:cxnLst/>
              <a:rect l="l" t="t" r="r" b="b"/>
              <a:pathLst>
                <a:path w="2940924" h="5767811">
                  <a:moveTo>
                    <a:pt x="0" y="0"/>
                  </a:moveTo>
                  <a:lnTo>
                    <a:pt x="2940924" y="0"/>
                  </a:lnTo>
                  <a:lnTo>
                    <a:pt x="2940924" y="5767811"/>
                  </a:lnTo>
                  <a:lnTo>
                    <a:pt x="0" y="5767811"/>
                  </a:lnTo>
                  <a:close/>
                </a:path>
              </a:pathLst>
            </a:custGeom>
            <a:solidFill>
              <a:srgbClr val="5034C4"/>
            </a:solidFill>
          </p:spPr>
          <p:txBody>
            <a:bodyPr/>
            <a:lstStyle/>
            <a:p>
              <a:endParaRPr lang="en-US"/>
            </a:p>
          </p:txBody>
        </p:sp>
        <p:sp>
          <p:nvSpPr>
            <p:cNvPr id="4" name="TextBox 4"/>
            <p:cNvSpPr txBox="1"/>
            <p:nvPr/>
          </p:nvSpPr>
          <p:spPr>
            <a:xfrm>
              <a:off x="0" y="-38100"/>
              <a:ext cx="2940924" cy="5805911"/>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028700" y="1203650"/>
            <a:ext cx="6313310" cy="6626566"/>
          </a:xfrm>
          <a:custGeom>
            <a:avLst/>
            <a:gdLst/>
            <a:ahLst/>
            <a:cxnLst/>
            <a:rect l="l" t="t" r="r" b="b"/>
            <a:pathLst>
              <a:path w="6313310" h="6626566">
                <a:moveTo>
                  <a:pt x="0" y="0"/>
                </a:moveTo>
                <a:lnTo>
                  <a:pt x="6313310" y="0"/>
                </a:lnTo>
                <a:lnTo>
                  <a:pt x="6313310" y="6626566"/>
                </a:lnTo>
                <a:lnTo>
                  <a:pt x="0" y="6626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7877687" y="5944449"/>
            <a:ext cx="8983111" cy="1600200"/>
          </a:xfrm>
          <a:prstGeom prst="rect">
            <a:avLst/>
          </a:prstGeom>
        </p:spPr>
        <p:txBody>
          <a:bodyPr lIns="0" tIns="0" rIns="0" bIns="0" rtlCol="0" anchor="t">
            <a:spAutoFit/>
          </a:bodyPr>
          <a:lstStyle/>
          <a:p>
            <a:pPr algn="l">
              <a:lnSpc>
                <a:spcPts val="12606"/>
              </a:lnSpc>
            </a:pPr>
            <a:r>
              <a:rPr lang="en-US" sz="10505">
                <a:solidFill>
                  <a:srgbClr val="C3EBEF"/>
                </a:solidFill>
                <a:latin typeface="Cabin Bold"/>
              </a:rPr>
              <a:t>Quá trình SSRS</a:t>
            </a:r>
          </a:p>
        </p:txBody>
      </p:sp>
      <p:sp>
        <p:nvSpPr>
          <p:cNvPr id="7" name="Freeform 7"/>
          <p:cNvSpPr/>
          <p:nvPr/>
        </p:nvSpPr>
        <p:spPr>
          <a:xfrm>
            <a:off x="8269954" y="1646458"/>
            <a:ext cx="2608193" cy="2209851"/>
          </a:xfrm>
          <a:custGeom>
            <a:avLst/>
            <a:gdLst/>
            <a:ahLst/>
            <a:cxnLst/>
            <a:rect l="l" t="t" r="r" b="b"/>
            <a:pathLst>
              <a:path w="2608193" h="2209851">
                <a:moveTo>
                  <a:pt x="0" y="0"/>
                </a:moveTo>
                <a:lnTo>
                  <a:pt x="2608193" y="0"/>
                </a:lnTo>
                <a:lnTo>
                  <a:pt x="2608193" y="2209851"/>
                </a:lnTo>
                <a:lnTo>
                  <a:pt x="0" y="22098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11431900" y="568361"/>
            <a:ext cx="1239902" cy="1532463"/>
          </a:xfrm>
          <a:custGeom>
            <a:avLst/>
            <a:gdLst/>
            <a:ahLst/>
            <a:cxnLst/>
            <a:rect l="l" t="t" r="r" b="b"/>
            <a:pathLst>
              <a:path w="1239902" h="1532463">
                <a:moveTo>
                  <a:pt x="0" y="0"/>
                </a:moveTo>
                <a:lnTo>
                  <a:pt x="1239902" y="0"/>
                </a:lnTo>
                <a:lnTo>
                  <a:pt x="1239902" y="1532463"/>
                </a:lnTo>
                <a:lnTo>
                  <a:pt x="0" y="15324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905688" y="0"/>
            <a:ext cx="9382312" cy="10287000"/>
            <a:chOff x="0" y="0"/>
            <a:chExt cx="2471062" cy="2709333"/>
          </a:xfrm>
        </p:grpSpPr>
        <p:sp>
          <p:nvSpPr>
            <p:cNvPr id="3" name="Freeform 3"/>
            <p:cNvSpPr/>
            <p:nvPr/>
          </p:nvSpPr>
          <p:spPr>
            <a:xfrm>
              <a:off x="0" y="0"/>
              <a:ext cx="2471062" cy="2709333"/>
            </a:xfrm>
            <a:custGeom>
              <a:avLst/>
              <a:gdLst/>
              <a:ahLst/>
              <a:cxnLst/>
              <a:rect l="l" t="t" r="r" b="b"/>
              <a:pathLst>
                <a:path w="2471062" h="2709333">
                  <a:moveTo>
                    <a:pt x="0" y="0"/>
                  </a:moveTo>
                  <a:lnTo>
                    <a:pt x="2471062" y="0"/>
                  </a:lnTo>
                  <a:lnTo>
                    <a:pt x="2471062" y="2709333"/>
                  </a:lnTo>
                  <a:lnTo>
                    <a:pt x="0" y="2709333"/>
                  </a:lnTo>
                  <a:close/>
                </a:path>
              </a:pathLst>
            </a:custGeom>
            <a:solidFill>
              <a:srgbClr val="5034C4">
                <a:alpha val="4706"/>
              </a:srgbClr>
            </a:solidFill>
          </p:spPr>
          <p:txBody>
            <a:bodyPr/>
            <a:lstStyle/>
            <a:p>
              <a:endParaRPr lang="en-US"/>
            </a:p>
          </p:txBody>
        </p:sp>
        <p:sp>
          <p:nvSpPr>
            <p:cNvPr id="4" name="TextBox 4"/>
            <p:cNvSpPr txBox="1"/>
            <p:nvPr/>
          </p:nvSpPr>
          <p:spPr>
            <a:xfrm>
              <a:off x="0" y="-38100"/>
              <a:ext cx="2471062" cy="2747433"/>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0368055" y="300994"/>
            <a:ext cx="5994592" cy="9685012"/>
          </a:xfrm>
          <a:custGeom>
            <a:avLst/>
            <a:gdLst/>
            <a:ahLst/>
            <a:cxnLst/>
            <a:rect l="l" t="t" r="r" b="b"/>
            <a:pathLst>
              <a:path w="5994592" h="9685012">
                <a:moveTo>
                  <a:pt x="0" y="0"/>
                </a:moveTo>
                <a:lnTo>
                  <a:pt x="5994592" y="0"/>
                </a:lnTo>
                <a:lnTo>
                  <a:pt x="5994592" y="9685012"/>
                </a:lnTo>
                <a:lnTo>
                  <a:pt x="0" y="9685012"/>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1356472" y="3877971"/>
            <a:ext cx="6113320" cy="819150"/>
          </a:xfrm>
          <a:prstGeom prst="rect">
            <a:avLst/>
          </a:prstGeom>
        </p:spPr>
        <p:txBody>
          <a:bodyPr lIns="0" tIns="0" rIns="0" bIns="0" rtlCol="0" anchor="t">
            <a:spAutoFit/>
          </a:bodyPr>
          <a:lstStyle/>
          <a:p>
            <a:pPr algn="l">
              <a:lnSpc>
                <a:spcPts val="6599"/>
              </a:lnSpc>
            </a:pPr>
            <a:r>
              <a:rPr lang="en-US" sz="5499">
                <a:solidFill>
                  <a:srgbClr val="5034C4"/>
                </a:solidFill>
                <a:latin typeface="Cabin Bold"/>
              </a:rPr>
              <a:t>Tạo project SSRS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905688" y="0"/>
            <a:ext cx="9382312" cy="10287000"/>
            <a:chOff x="0" y="0"/>
            <a:chExt cx="2471062" cy="2709333"/>
          </a:xfrm>
        </p:grpSpPr>
        <p:sp>
          <p:nvSpPr>
            <p:cNvPr id="3" name="Freeform 3"/>
            <p:cNvSpPr/>
            <p:nvPr/>
          </p:nvSpPr>
          <p:spPr>
            <a:xfrm>
              <a:off x="0" y="0"/>
              <a:ext cx="2471062" cy="2709333"/>
            </a:xfrm>
            <a:custGeom>
              <a:avLst/>
              <a:gdLst/>
              <a:ahLst/>
              <a:cxnLst/>
              <a:rect l="l" t="t" r="r" b="b"/>
              <a:pathLst>
                <a:path w="2471062" h="2709333">
                  <a:moveTo>
                    <a:pt x="0" y="0"/>
                  </a:moveTo>
                  <a:lnTo>
                    <a:pt x="2471062" y="0"/>
                  </a:lnTo>
                  <a:lnTo>
                    <a:pt x="2471062" y="2709333"/>
                  </a:lnTo>
                  <a:lnTo>
                    <a:pt x="0" y="2709333"/>
                  </a:lnTo>
                  <a:close/>
                </a:path>
              </a:pathLst>
            </a:custGeom>
            <a:solidFill>
              <a:srgbClr val="5034C4">
                <a:alpha val="4706"/>
              </a:srgbClr>
            </a:solidFill>
          </p:spPr>
          <p:txBody>
            <a:bodyPr/>
            <a:lstStyle/>
            <a:p>
              <a:endParaRPr lang="en-US"/>
            </a:p>
          </p:txBody>
        </p:sp>
        <p:sp>
          <p:nvSpPr>
            <p:cNvPr id="4" name="TextBox 4"/>
            <p:cNvSpPr txBox="1"/>
            <p:nvPr/>
          </p:nvSpPr>
          <p:spPr>
            <a:xfrm>
              <a:off x="0" y="-38100"/>
              <a:ext cx="2471062" cy="2747433"/>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774339" y="1357926"/>
            <a:ext cx="7107149" cy="10258586"/>
          </a:xfrm>
          <a:custGeom>
            <a:avLst/>
            <a:gdLst/>
            <a:ahLst/>
            <a:cxnLst/>
            <a:rect l="l" t="t" r="r" b="b"/>
            <a:pathLst>
              <a:path w="7107149" h="10258586">
                <a:moveTo>
                  <a:pt x="0" y="0"/>
                </a:moveTo>
                <a:lnTo>
                  <a:pt x="7107148" y="0"/>
                </a:lnTo>
                <a:lnTo>
                  <a:pt x="7107148" y="10258587"/>
                </a:lnTo>
                <a:lnTo>
                  <a:pt x="0" y="10258587"/>
                </a:lnTo>
                <a:lnTo>
                  <a:pt x="0" y="0"/>
                </a:lnTo>
                <a:close/>
              </a:path>
            </a:pathLst>
          </a:custGeom>
          <a:blipFill>
            <a:blip r:embed="rId2"/>
            <a:stretch>
              <a:fillRect/>
            </a:stretch>
          </a:blipFill>
        </p:spPr>
        <p:txBody>
          <a:bodyPr/>
          <a:lstStyle/>
          <a:p>
            <a:endParaRPr lang="en-US"/>
          </a:p>
        </p:txBody>
      </p:sp>
      <p:sp>
        <p:nvSpPr>
          <p:cNvPr id="6" name="Freeform 6"/>
          <p:cNvSpPr/>
          <p:nvPr/>
        </p:nvSpPr>
        <p:spPr>
          <a:xfrm>
            <a:off x="9310693" y="1357926"/>
            <a:ext cx="8266680" cy="8929074"/>
          </a:xfrm>
          <a:custGeom>
            <a:avLst/>
            <a:gdLst/>
            <a:ahLst/>
            <a:cxnLst/>
            <a:rect l="l" t="t" r="r" b="b"/>
            <a:pathLst>
              <a:path w="8266680" h="8929074">
                <a:moveTo>
                  <a:pt x="0" y="0"/>
                </a:moveTo>
                <a:lnTo>
                  <a:pt x="8266679" y="0"/>
                </a:lnTo>
                <a:lnTo>
                  <a:pt x="8266679" y="8929074"/>
                </a:lnTo>
                <a:lnTo>
                  <a:pt x="0" y="8929074"/>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774339" y="370317"/>
            <a:ext cx="9644143" cy="655231"/>
          </a:xfrm>
          <a:prstGeom prst="rect">
            <a:avLst/>
          </a:prstGeom>
        </p:spPr>
        <p:txBody>
          <a:bodyPr lIns="0" tIns="0" rIns="0" bIns="0" rtlCol="0" anchor="t">
            <a:spAutoFit/>
          </a:bodyPr>
          <a:lstStyle/>
          <a:p>
            <a:pPr algn="l">
              <a:lnSpc>
                <a:spcPts val="5294"/>
              </a:lnSpc>
            </a:pPr>
            <a:r>
              <a:rPr lang="en-US" sz="4412">
                <a:solidFill>
                  <a:srgbClr val="5034C4"/>
                </a:solidFill>
                <a:latin typeface="Cabin Bold"/>
              </a:rPr>
              <a:t>Tạo và cấu hình Shared Data Sources</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905688" y="0"/>
            <a:ext cx="9382312" cy="10287000"/>
            <a:chOff x="0" y="0"/>
            <a:chExt cx="2471062" cy="2709333"/>
          </a:xfrm>
        </p:grpSpPr>
        <p:sp>
          <p:nvSpPr>
            <p:cNvPr id="3" name="Freeform 3"/>
            <p:cNvSpPr/>
            <p:nvPr/>
          </p:nvSpPr>
          <p:spPr>
            <a:xfrm>
              <a:off x="0" y="0"/>
              <a:ext cx="2471062" cy="2709333"/>
            </a:xfrm>
            <a:custGeom>
              <a:avLst/>
              <a:gdLst/>
              <a:ahLst/>
              <a:cxnLst/>
              <a:rect l="l" t="t" r="r" b="b"/>
              <a:pathLst>
                <a:path w="2471062" h="2709333">
                  <a:moveTo>
                    <a:pt x="0" y="0"/>
                  </a:moveTo>
                  <a:lnTo>
                    <a:pt x="2471062" y="0"/>
                  </a:lnTo>
                  <a:lnTo>
                    <a:pt x="2471062" y="2709333"/>
                  </a:lnTo>
                  <a:lnTo>
                    <a:pt x="0" y="2709333"/>
                  </a:lnTo>
                  <a:close/>
                </a:path>
              </a:pathLst>
            </a:custGeom>
            <a:solidFill>
              <a:srgbClr val="5034C4">
                <a:alpha val="4706"/>
              </a:srgbClr>
            </a:solidFill>
          </p:spPr>
          <p:txBody>
            <a:bodyPr/>
            <a:lstStyle/>
            <a:p>
              <a:endParaRPr lang="en-US"/>
            </a:p>
          </p:txBody>
        </p:sp>
        <p:sp>
          <p:nvSpPr>
            <p:cNvPr id="4" name="TextBox 4"/>
            <p:cNvSpPr txBox="1"/>
            <p:nvPr/>
          </p:nvSpPr>
          <p:spPr>
            <a:xfrm>
              <a:off x="0" y="-38100"/>
              <a:ext cx="2471062" cy="2747433"/>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774339" y="1357926"/>
            <a:ext cx="7107149" cy="10258586"/>
          </a:xfrm>
          <a:custGeom>
            <a:avLst/>
            <a:gdLst/>
            <a:ahLst/>
            <a:cxnLst/>
            <a:rect l="l" t="t" r="r" b="b"/>
            <a:pathLst>
              <a:path w="7107149" h="10258586">
                <a:moveTo>
                  <a:pt x="0" y="0"/>
                </a:moveTo>
                <a:lnTo>
                  <a:pt x="7107148" y="0"/>
                </a:lnTo>
                <a:lnTo>
                  <a:pt x="7107148" y="10258587"/>
                </a:lnTo>
                <a:lnTo>
                  <a:pt x="0" y="10258587"/>
                </a:lnTo>
                <a:lnTo>
                  <a:pt x="0" y="0"/>
                </a:lnTo>
                <a:close/>
              </a:path>
            </a:pathLst>
          </a:custGeom>
          <a:blipFill>
            <a:blip r:embed="rId2"/>
            <a:stretch>
              <a:fillRect/>
            </a:stretch>
          </a:blipFill>
        </p:spPr>
        <p:txBody>
          <a:bodyPr/>
          <a:lstStyle/>
          <a:p>
            <a:endParaRPr lang="en-US"/>
          </a:p>
        </p:txBody>
      </p:sp>
      <p:sp>
        <p:nvSpPr>
          <p:cNvPr id="6" name="Freeform 6"/>
          <p:cNvSpPr/>
          <p:nvPr/>
        </p:nvSpPr>
        <p:spPr>
          <a:xfrm>
            <a:off x="9310693" y="1357926"/>
            <a:ext cx="8266680" cy="8929074"/>
          </a:xfrm>
          <a:custGeom>
            <a:avLst/>
            <a:gdLst/>
            <a:ahLst/>
            <a:cxnLst/>
            <a:rect l="l" t="t" r="r" b="b"/>
            <a:pathLst>
              <a:path w="8266680" h="8929074">
                <a:moveTo>
                  <a:pt x="0" y="0"/>
                </a:moveTo>
                <a:lnTo>
                  <a:pt x="8266679" y="0"/>
                </a:lnTo>
                <a:lnTo>
                  <a:pt x="8266679" y="8929074"/>
                </a:lnTo>
                <a:lnTo>
                  <a:pt x="0" y="8929074"/>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774339" y="370317"/>
            <a:ext cx="9644143" cy="655231"/>
          </a:xfrm>
          <a:prstGeom prst="rect">
            <a:avLst/>
          </a:prstGeom>
        </p:spPr>
        <p:txBody>
          <a:bodyPr lIns="0" tIns="0" rIns="0" bIns="0" rtlCol="0" anchor="t">
            <a:spAutoFit/>
          </a:bodyPr>
          <a:lstStyle/>
          <a:p>
            <a:pPr algn="l">
              <a:lnSpc>
                <a:spcPts val="5294"/>
              </a:lnSpc>
            </a:pPr>
            <a:r>
              <a:rPr lang="en-US" sz="4412">
                <a:solidFill>
                  <a:srgbClr val="5034C4"/>
                </a:solidFill>
                <a:latin typeface="Cabin Bold"/>
              </a:rPr>
              <a:t>Tạo và cấu hình Shared Data Sources</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905688" y="0"/>
            <a:ext cx="9382312" cy="10287000"/>
            <a:chOff x="0" y="0"/>
            <a:chExt cx="2471062" cy="2709333"/>
          </a:xfrm>
        </p:grpSpPr>
        <p:sp>
          <p:nvSpPr>
            <p:cNvPr id="3" name="Freeform 3"/>
            <p:cNvSpPr/>
            <p:nvPr/>
          </p:nvSpPr>
          <p:spPr>
            <a:xfrm>
              <a:off x="0" y="0"/>
              <a:ext cx="2471062" cy="2709333"/>
            </a:xfrm>
            <a:custGeom>
              <a:avLst/>
              <a:gdLst/>
              <a:ahLst/>
              <a:cxnLst/>
              <a:rect l="l" t="t" r="r" b="b"/>
              <a:pathLst>
                <a:path w="2471062" h="2709333">
                  <a:moveTo>
                    <a:pt x="0" y="0"/>
                  </a:moveTo>
                  <a:lnTo>
                    <a:pt x="2471062" y="0"/>
                  </a:lnTo>
                  <a:lnTo>
                    <a:pt x="2471062" y="2709333"/>
                  </a:lnTo>
                  <a:lnTo>
                    <a:pt x="0" y="2709333"/>
                  </a:lnTo>
                  <a:close/>
                </a:path>
              </a:pathLst>
            </a:custGeom>
            <a:solidFill>
              <a:srgbClr val="5034C4">
                <a:alpha val="4706"/>
              </a:srgbClr>
            </a:solidFill>
          </p:spPr>
          <p:txBody>
            <a:bodyPr/>
            <a:lstStyle/>
            <a:p>
              <a:endParaRPr lang="en-US"/>
            </a:p>
          </p:txBody>
        </p:sp>
        <p:sp>
          <p:nvSpPr>
            <p:cNvPr id="4" name="TextBox 4"/>
            <p:cNvSpPr txBox="1"/>
            <p:nvPr/>
          </p:nvSpPr>
          <p:spPr>
            <a:xfrm>
              <a:off x="0" y="-38100"/>
              <a:ext cx="2471062" cy="2747433"/>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555992" y="2820331"/>
            <a:ext cx="8349695" cy="9112408"/>
          </a:xfrm>
          <a:custGeom>
            <a:avLst/>
            <a:gdLst/>
            <a:ahLst/>
            <a:cxnLst/>
            <a:rect l="l" t="t" r="r" b="b"/>
            <a:pathLst>
              <a:path w="8349695" h="9112408">
                <a:moveTo>
                  <a:pt x="0" y="0"/>
                </a:moveTo>
                <a:lnTo>
                  <a:pt x="8349696" y="0"/>
                </a:lnTo>
                <a:lnTo>
                  <a:pt x="8349696" y="9112408"/>
                </a:lnTo>
                <a:lnTo>
                  <a:pt x="0" y="9112408"/>
                </a:lnTo>
                <a:lnTo>
                  <a:pt x="0" y="0"/>
                </a:lnTo>
                <a:close/>
              </a:path>
            </a:pathLst>
          </a:custGeom>
          <a:blipFill>
            <a:blip r:embed="rId2"/>
            <a:stretch>
              <a:fillRect/>
            </a:stretch>
          </a:blipFill>
        </p:spPr>
        <p:txBody>
          <a:bodyPr/>
          <a:lstStyle/>
          <a:p>
            <a:endParaRPr lang="en-US"/>
          </a:p>
        </p:txBody>
      </p:sp>
      <p:sp>
        <p:nvSpPr>
          <p:cNvPr id="6" name="Freeform 6"/>
          <p:cNvSpPr/>
          <p:nvPr/>
        </p:nvSpPr>
        <p:spPr>
          <a:xfrm>
            <a:off x="9378395" y="2820331"/>
            <a:ext cx="10491038" cy="9112408"/>
          </a:xfrm>
          <a:custGeom>
            <a:avLst/>
            <a:gdLst/>
            <a:ahLst/>
            <a:cxnLst/>
            <a:rect l="l" t="t" r="r" b="b"/>
            <a:pathLst>
              <a:path w="10491038" h="9112408">
                <a:moveTo>
                  <a:pt x="0" y="0"/>
                </a:moveTo>
                <a:lnTo>
                  <a:pt x="10491038" y="0"/>
                </a:lnTo>
                <a:lnTo>
                  <a:pt x="10491038" y="9112408"/>
                </a:lnTo>
                <a:lnTo>
                  <a:pt x="0" y="9112408"/>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774339" y="370317"/>
            <a:ext cx="11913334" cy="655231"/>
          </a:xfrm>
          <a:prstGeom prst="rect">
            <a:avLst/>
          </a:prstGeom>
        </p:spPr>
        <p:txBody>
          <a:bodyPr lIns="0" tIns="0" rIns="0" bIns="0" rtlCol="0" anchor="t">
            <a:spAutoFit/>
          </a:bodyPr>
          <a:lstStyle/>
          <a:p>
            <a:pPr algn="l">
              <a:lnSpc>
                <a:spcPts val="5294"/>
              </a:lnSpc>
            </a:pPr>
            <a:r>
              <a:rPr lang="en-US" sz="4412">
                <a:solidFill>
                  <a:srgbClr val="5034C4"/>
                </a:solidFill>
                <a:latin typeface="Cabin Bold"/>
              </a:rPr>
              <a:t>Thực hiện tạo báo biểu -   SSRS Services</a:t>
            </a:r>
          </a:p>
        </p:txBody>
      </p:sp>
      <p:sp>
        <p:nvSpPr>
          <p:cNvPr id="8" name="TextBox 8"/>
          <p:cNvSpPr txBox="1"/>
          <p:nvPr/>
        </p:nvSpPr>
        <p:spPr>
          <a:xfrm>
            <a:off x="774339" y="1429681"/>
            <a:ext cx="17208113" cy="990600"/>
          </a:xfrm>
          <a:prstGeom prst="rect">
            <a:avLst/>
          </a:prstGeom>
        </p:spPr>
        <p:txBody>
          <a:bodyPr lIns="0" tIns="0" rIns="0" bIns="0" rtlCol="0" anchor="t">
            <a:spAutoFit/>
          </a:bodyPr>
          <a:lstStyle/>
          <a:p>
            <a:pPr algn="l">
              <a:lnSpc>
                <a:spcPts val="3974"/>
              </a:lnSpc>
            </a:pPr>
            <a:r>
              <a:rPr lang="en-US" sz="3312">
                <a:solidFill>
                  <a:srgbClr val="5034C4"/>
                </a:solidFill>
                <a:latin typeface="Cabin Bold"/>
              </a:rPr>
              <a:t>Báo cáo 1: Liệt kê các đội có tổng số lần mất bóng (TOV) và tổng số lần chặn bóng vào rổ (BLK) lớn hơn 500 trong mùa giải (SEASON) 2015</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51076"/>
            <a:ext cx="18288000" cy="9035924"/>
            <a:chOff x="0" y="0"/>
            <a:chExt cx="4816593" cy="2379832"/>
          </a:xfrm>
        </p:grpSpPr>
        <p:sp>
          <p:nvSpPr>
            <p:cNvPr id="3" name="Freeform 3"/>
            <p:cNvSpPr/>
            <p:nvPr/>
          </p:nvSpPr>
          <p:spPr>
            <a:xfrm>
              <a:off x="0" y="0"/>
              <a:ext cx="4816592" cy="2379832"/>
            </a:xfrm>
            <a:custGeom>
              <a:avLst/>
              <a:gdLst/>
              <a:ahLst/>
              <a:cxnLst/>
              <a:rect l="l" t="t" r="r" b="b"/>
              <a:pathLst>
                <a:path w="4816592" h="2379832">
                  <a:moveTo>
                    <a:pt x="0" y="0"/>
                  </a:moveTo>
                  <a:lnTo>
                    <a:pt x="4816592" y="0"/>
                  </a:lnTo>
                  <a:lnTo>
                    <a:pt x="4816592" y="2379832"/>
                  </a:lnTo>
                  <a:lnTo>
                    <a:pt x="0" y="2379832"/>
                  </a:lnTo>
                  <a:close/>
                </a:path>
              </a:pathLst>
            </a:custGeom>
            <a:solidFill>
              <a:srgbClr val="EAE5FF"/>
            </a:solidFill>
          </p:spPr>
          <p:txBody>
            <a:bodyPr/>
            <a:lstStyle/>
            <a:p>
              <a:endParaRPr lang="en-US"/>
            </a:p>
          </p:txBody>
        </p:sp>
        <p:sp>
          <p:nvSpPr>
            <p:cNvPr id="4" name="TextBox 4"/>
            <p:cNvSpPr txBox="1"/>
            <p:nvPr/>
          </p:nvSpPr>
          <p:spPr>
            <a:xfrm>
              <a:off x="0" y="-38100"/>
              <a:ext cx="4816593" cy="2417932"/>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3473598" y="1389016"/>
            <a:ext cx="11340804" cy="8760044"/>
          </a:xfrm>
          <a:custGeom>
            <a:avLst/>
            <a:gdLst/>
            <a:ahLst/>
            <a:cxnLst/>
            <a:rect l="l" t="t" r="r" b="b"/>
            <a:pathLst>
              <a:path w="11340804" h="8760044">
                <a:moveTo>
                  <a:pt x="0" y="0"/>
                </a:moveTo>
                <a:lnTo>
                  <a:pt x="11340804" y="0"/>
                </a:lnTo>
                <a:lnTo>
                  <a:pt x="11340804" y="8760044"/>
                </a:lnTo>
                <a:lnTo>
                  <a:pt x="0" y="8760044"/>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650501" y="279526"/>
            <a:ext cx="10546591" cy="971550"/>
          </a:xfrm>
          <a:prstGeom prst="rect">
            <a:avLst/>
          </a:prstGeom>
        </p:spPr>
        <p:txBody>
          <a:bodyPr lIns="0" tIns="0" rIns="0" bIns="0" rtlCol="0" anchor="t">
            <a:spAutoFit/>
          </a:bodyPr>
          <a:lstStyle/>
          <a:p>
            <a:pPr algn="l">
              <a:lnSpc>
                <a:spcPts val="7679"/>
              </a:lnSpc>
            </a:pPr>
            <a:r>
              <a:rPr lang="en-US" sz="6399">
                <a:solidFill>
                  <a:srgbClr val="7AC7CF"/>
                </a:solidFill>
                <a:latin typeface="Cabin"/>
              </a:rPr>
              <a:t>Biểu đồ hình sao</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905688" y="0"/>
            <a:ext cx="9382312" cy="10287000"/>
            <a:chOff x="0" y="0"/>
            <a:chExt cx="2471062" cy="2709333"/>
          </a:xfrm>
        </p:grpSpPr>
        <p:sp>
          <p:nvSpPr>
            <p:cNvPr id="3" name="Freeform 3"/>
            <p:cNvSpPr/>
            <p:nvPr/>
          </p:nvSpPr>
          <p:spPr>
            <a:xfrm>
              <a:off x="0" y="0"/>
              <a:ext cx="2471062" cy="2709333"/>
            </a:xfrm>
            <a:custGeom>
              <a:avLst/>
              <a:gdLst/>
              <a:ahLst/>
              <a:cxnLst/>
              <a:rect l="l" t="t" r="r" b="b"/>
              <a:pathLst>
                <a:path w="2471062" h="2709333">
                  <a:moveTo>
                    <a:pt x="0" y="0"/>
                  </a:moveTo>
                  <a:lnTo>
                    <a:pt x="2471062" y="0"/>
                  </a:lnTo>
                  <a:lnTo>
                    <a:pt x="2471062" y="2709333"/>
                  </a:lnTo>
                  <a:lnTo>
                    <a:pt x="0" y="2709333"/>
                  </a:lnTo>
                  <a:close/>
                </a:path>
              </a:pathLst>
            </a:custGeom>
            <a:solidFill>
              <a:srgbClr val="5034C4">
                <a:alpha val="4706"/>
              </a:srgbClr>
            </a:solidFill>
          </p:spPr>
          <p:txBody>
            <a:bodyPr/>
            <a:lstStyle/>
            <a:p>
              <a:endParaRPr lang="en-US"/>
            </a:p>
          </p:txBody>
        </p:sp>
        <p:sp>
          <p:nvSpPr>
            <p:cNvPr id="4" name="TextBox 4"/>
            <p:cNvSpPr txBox="1"/>
            <p:nvPr/>
          </p:nvSpPr>
          <p:spPr>
            <a:xfrm>
              <a:off x="0" y="-38100"/>
              <a:ext cx="2471062" cy="2747433"/>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370927" y="3728008"/>
            <a:ext cx="9976876" cy="7466669"/>
          </a:xfrm>
          <a:custGeom>
            <a:avLst/>
            <a:gdLst/>
            <a:ahLst/>
            <a:cxnLst/>
            <a:rect l="l" t="t" r="r" b="b"/>
            <a:pathLst>
              <a:path w="9976876" h="7466669">
                <a:moveTo>
                  <a:pt x="0" y="0"/>
                </a:moveTo>
                <a:lnTo>
                  <a:pt x="9976876" y="0"/>
                </a:lnTo>
                <a:lnTo>
                  <a:pt x="9976876" y="7466668"/>
                </a:lnTo>
                <a:lnTo>
                  <a:pt x="0" y="7466668"/>
                </a:lnTo>
                <a:lnTo>
                  <a:pt x="0" y="0"/>
                </a:lnTo>
                <a:close/>
              </a:path>
            </a:pathLst>
          </a:custGeom>
          <a:blipFill>
            <a:blip r:embed="rId2"/>
            <a:stretch>
              <a:fillRect/>
            </a:stretch>
          </a:blipFill>
        </p:spPr>
        <p:txBody>
          <a:bodyPr/>
          <a:lstStyle/>
          <a:p>
            <a:endParaRPr lang="en-US"/>
          </a:p>
        </p:txBody>
      </p:sp>
      <p:sp>
        <p:nvSpPr>
          <p:cNvPr id="6" name="Freeform 6"/>
          <p:cNvSpPr/>
          <p:nvPr/>
        </p:nvSpPr>
        <p:spPr>
          <a:xfrm>
            <a:off x="11751144" y="2976026"/>
            <a:ext cx="9789803" cy="7310974"/>
          </a:xfrm>
          <a:custGeom>
            <a:avLst/>
            <a:gdLst/>
            <a:ahLst/>
            <a:cxnLst/>
            <a:rect l="l" t="t" r="r" b="b"/>
            <a:pathLst>
              <a:path w="9789803" h="7310974">
                <a:moveTo>
                  <a:pt x="0" y="0"/>
                </a:moveTo>
                <a:lnTo>
                  <a:pt x="9789803" y="0"/>
                </a:lnTo>
                <a:lnTo>
                  <a:pt x="9789803" y="7310974"/>
                </a:lnTo>
                <a:lnTo>
                  <a:pt x="0" y="7310974"/>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774339" y="370317"/>
            <a:ext cx="11913334" cy="655231"/>
          </a:xfrm>
          <a:prstGeom prst="rect">
            <a:avLst/>
          </a:prstGeom>
        </p:spPr>
        <p:txBody>
          <a:bodyPr lIns="0" tIns="0" rIns="0" bIns="0" rtlCol="0" anchor="t">
            <a:spAutoFit/>
          </a:bodyPr>
          <a:lstStyle/>
          <a:p>
            <a:pPr algn="l">
              <a:lnSpc>
                <a:spcPts val="5294"/>
              </a:lnSpc>
            </a:pPr>
            <a:r>
              <a:rPr lang="en-US" sz="4412">
                <a:solidFill>
                  <a:srgbClr val="5034C4"/>
                </a:solidFill>
                <a:latin typeface="Cabin Bold"/>
              </a:rPr>
              <a:t>Thực hiện tạo báo biểu -   SSRS Services</a:t>
            </a:r>
          </a:p>
        </p:txBody>
      </p:sp>
      <p:sp>
        <p:nvSpPr>
          <p:cNvPr id="8" name="TextBox 8"/>
          <p:cNvSpPr txBox="1"/>
          <p:nvPr/>
        </p:nvSpPr>
        <p:spPr>
          <a:xfrm>
            <a:off x="774339" y="1429681"/>
            <a:ext cx="17208113" cy="990600"/>
          </a:xfrm>
          <a:prstGeom prst="rect">
            <a:avLst/>
          </a:prstGeom>
        </p:spPr>
        <p:txBody>
          <a:bodyPr lIns="0" tIns="0" rIns="0" bIns="0" rtlCol="0" anchor="t">
            <a:spAutoFit/>
          </a:bodyPr>
          <a:lstStyle/>
          <a:p>
            <a:pPr algn="l">
              <a:lnSpc>
                <a:spcPts val="3974"/>
              </a:lnSpc>
            </a:pPr>
            <a:r>
              <a:rPr lang="en-US" sz="3312">
                <a:solidFill>
                  <a:srgbClr val="5034C4"/>
                </a:solidFill>
                <a:latin typeface="Cabin Bold"/>
              </a:rPr>
              <a:t>Báo cáo 1: Liệt kê các đội có tổng số lần mất bóng (TOV) và tổng số lần chặn bóng vào rổ (BLK) lớn hơn 500 trong mùa giải (SEASON) 2015</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905688" y="0"/>
            <a:ext cx="9382312" cy="10287000"/>
            <a:chOff x="0" y="0"/>
            <a:chExt cx="2471062" cy="2709333"/>
          </a:xfrm>
        </p:grpSpPr>
        <p:sp>
          <p:nvSpPr>
            <p:cNvPr id="3" name="Freeform 3"/>
            <p:cNvSpPr/>
            <p:nvPr/>
          </p:nvSpPr>
          <p:spPr>
            <a:xfrm>
              <a:off x="0" y="0"/>
              <a:ext cx="2471062" cy="2709333"/>
            </a:xfrm>
            <a:custGeom>
              <a:avLst/>
              <a:gdLst/>
              <a:ahLst/>
              <a:cxnLst/>
              <a:rect l="l" t="t" r="r" b="b"/>
              <a:pathLst>
                <a:path w="2471062" h="2709333">
                  <a:moveTo>
                    <a:pt x="0" y="0"/>
                  </a:moveTo>
                  <a:lnTo>
                    <a:pt x="2471062" y="0"/>
                  </a:lnTo>
                  <a:lnTo>
                    <a:pt x="2471062" y="2709333"/>
                  </a:lnTo>
                  <a:lnTo>
                    <a:pt x="0" y="2709333"/>
                  </a:lnTo>
                  <a:close/>
                </a:path>
              </a:pathLst>
            </a:custGeom>
            <a:solidFill>
              <a:srgbClr val="5034C4">
                <a:alpha val="4706"/>
              </a:srgbClr>
            </a:solidFill>
          </p:spPr>
          <p:txBody>
            <a:bodyPr/>
            <a:lstStyle/>
            <a:p>
              <a:endParaRPr lang="en-US"/>
            </a:p>
          </p:txBody>
        </p:sp>
        <p:sp>
          <p:nvSpPr>
            <p:cNvPr id="4" name="TextBox 4"/>
            <p:cNvSpPr txBox="1"/>
            <p:nvPr/>
          </p:nvSpPr>
          <p:spPr>
            <a:xfrm>
              <a:off x="0" y="-38100"/>
              <a:ext cx="2471062" cy="2747433"/>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637068" y="2538660"/>
            <a:ext cx="12202286" cy="7162827"/>
          </a:xfrm>
          <a:custGeom>
            <a:avLst/>
            <a:gdLst/>
            <a:ahLst/>
            <a:cxnLst/>
            <a:rect l="l" t="t" r="r" b="b"/>
            <a:pathLst>
              <a:path w="12202286" h="7162827">
                <a:moveTo>
                  <a:pt x="0" y="0"/>
                </a:moveTo>
                <a:lnTo>
                  <a:pt x="12202286" y="0"/>
                </a:lnTo>
                <a:lnTo>
                  <a:pt x="12202286" y="7162826"/>
                </a:lnTo>
                <a:lnTo>
                  <a:pt x="0" y="7162826"/>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774339" y="370317"/>
            <a:ext cx="11913334" cy="655231"/>
          </a:xfrm>
          <a:prstGeom prst="rect">
            <a:avLst/>
          </a:prstGeom>
        </p:spPr>
        <p:txBody>
          <a:bodyPr lIns="0" tIns="0" rIns="0" bIns="0" rtlCol="0" anchor="t">
            <a:spAutoFit/>
          </a:bodyPr>
          <a:lstStyle/>
          <a:p>
            <a:pPr algn="l">
              <a:lnSpc>
                <a:spcPts val="5294"/>
              </a:lnSpc>
            </a:pPr>
            <a:r>
              <a:rPr lang="en-US" sz="4412">
                <a:solidFill>
                  <a:srgbClr val="5034C4"/>
                </a:solidFill>
                <a:latin typeface="Cabin Bold"/>
              </a:rPr>
              <a:t>Thực hiện tạo báo biểu -   SSRS Services</a:t>
            </a:r>
          </a:p>
        </p:txBody>
      </p:sp>
      <p:sp>
        <p:nvSpPr>
          <p:cNvPr id="7" name="TextBox 7"/>
          <p:cNvSpPr txBox="1"/>
          <p:nvPr/>
        </p:nvSpPr>
        <p:spPr>
          <a:xfrm>
            <a:off x="774339" y="1677331"/>
            <a:ext cx="17208113" cy="495300"/>
          </a:xfrm>
          <a:prstGeom prst="rect">
            <a:avLst/>
          </a:prstGeom>
        </p:spPr>
        <p:txBody>
          <a:bodyPr lIns="0" tIns="0" rIns="0" bIns="0" rtlCol="0" anchor="t">
            <a:spAutoFit/>
          </a:bodyPr>
          <a:lstStyle/>
          <a:p>
            <a:pPr algn="l">
              <a:lnSpc>
                <a:spcPts val="3974"/>
              </a:lnSpc>
            </a:pPr>
            <a:r>
              <a:rPr lang="en-US" sz="3312">
                <a:solidFill>
                  <a:srgbClr val="5034C4"/>
                </a:solidFill>
                <a:latin typeface="Cabin Bold"/>
              </a:rPr>
              <a:t>Báo cáo 2: Liệt kê số trận theo từng loại trận đấu và năm</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905688" y="0"/>
            <a:ext cx="9382312" cy="10287000"/>
            <a:chOff x="0" y="0"/>
            <a:chExt cx="2471062" cy="2709333"/>
          </a:xfrm>
        </p:grpSpPr>
        <p:sp>
          <p:nvSpPr>
            <p:cNvPr id="3" name="Freeform 3"/>
            <p:cNvSpPr/>
            <p:nvPr/>
          </p:nvSpPr>
          <p:spPr>
            <a:xfrm>
              <a:off x="0" y="0"/>
              <a:ext cx="2471062" cy="2709333"/>
            </a:xfrm>
            <a:custGeom>
              <a:avLst/>
              <a:gdLst/>
              <a:ahLst/>
              <a:cxnLst/>
              <a:rect l="l" t="t" r="r" b="b"/>
              <a:pathLst>
                <a:path w="2471062" h="2709333">
                  <a:moveTo>
                    <a:pt x="0" y="0"/>
                  </a:moveTo>
                  <a:lnTo>
                    <a:pt x="2471062" y="0"/>
                  </a:lnTo>
                  <a:lnTo>
                    <a:pt x="2471062" y="2709333"/>
                  </a:lnTo>
                  <a:lnTo>
                    <a:pt x="0" y="2709333"/>
                  </a:lnTo>
                  <a:close/>
                </a:path>
              </a:pathLst>
            </a:custGeom>
            <a:solidFill>
              <a:srgbClr val="5034C4">
                <a:alpha val="4706"/>
              </a:srgbClr>
            </a:solidFill>
          </p:spPr>
          <p:txBody>
            <a:bodyPr/>
            <a:lstStyle/>
            <a:p>
              <a:endParaRPr lang="en-US"/>
            </a:p>
          </p:txBody>
        </p:sp>
        <p:sp>
          <p:nvSpPr>
            <p:cNvPr id="4" name="TextBox 4"/>
            <p:cNvSpPr txBox="1"/>
            <p:nvPr/>
          </p:nvSpPr>
          <p:spPr>
            <a:xfrm>
              <a:off x="0" y="-38100"/>
              <a:ext cx="2471062" cy="2747433"/>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56322" y="2434896"/>
            <a:ext cx="10263481" cy="3551429"/>
          </a:xfrm>
          <a:custGeom>
            <a:avLst/>
            <a:gdLst/>
            <a:ahLst/>
            <a:cxnLst/>
            <a:rect l="l" t="t" r="r" b="b"/>
            <a:pathLst>
              <a:path w="10263481" h="3551429">
                <a:moveTo>
                  <a:pt x="0" y="0"/>
                </a:moveTo>
                <a:lnTo>
                  <a:pt x="10263481" y="0"/>
                </a:lnTo>
                <a:lnTo>
                  <a:pt x="10263481" y="3551429"/>
                </a:lnTo>
                <a:lnTo>
                  <a:pt x="0" y="3551429"/>
                </a:lnTo>
                <a:lnTo>
                  <a:pt x="0" y="0"/>
                </a:lnTo>
                <a:close/>
              </a:path>
            </a:pathLst>
          </a:custGeom>
          <a:blipFill>
            <a:blip r:embed="rId2"/>
            <a:stretch>
              <a:fillRect r="-10809"/>
            </a:stretch>
          </a:blipFill>
        </p:spPr>
        <p:txBody>
          <a:bodyPr/>
          <a:lstStyle/>
          <a:p>
            <a:endParaRPr lang="en-US"/>
          </a:p>
        </p:txBody>
      </p:sp>
      <p:sp>
        <p:nvSpPr>
          <p:cNvPr id="6" name="Freeform 6"/>
          <p:cNvSpPr/>
          <p:nvPr/>
        </p:nvSpPr>
        <p:spPr>
          <a:xfrm>
            <a:off x="10107159" y="2434896"/>
            <a:ext cx="8072846" cy="7852104"/>
          </a:xfrm>
          <a:custGeom>
            <a:avLst/>
            <a:gdLst/>
            <a:ahLst/>
            <a:cxnLst/>
            <a:rect l="l" t="t" r="r" b="b"/>
            <a:pathLst>
              <a:path w="8072846" h="7852104">
                <a:moveTo>
                  <a:pt x="0" y="0"/>
                </a:moveTo>
                <a:lnTo>
                  <a:pt x="8072846" y="0"/>
                </a:lnTo>
                <a:lnTo>
                  <a:pt x="8072846" y="7852104"/>
                </a:lnTo>
                <a:lnTo>
                  <a:pt x="0" y="7852104"/>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774339" y="370317"/>
            <a:ext cx="11913334" cy="655231"/>
          </a:xfrm>
          <a:prstGeom prst="rect">
            <a:avLst/>
          </a:prstGeom>
        </p:spPr>
        <p:txBody>
          <a:bodyPr lIns="0" tIns="0" rIns="0" bIns="0" rtlCol="0" anchor="t">
            <a:spAutoFit/>
          </a:bodyPr>
          <a:lstStyle/>
          <a:p>
            <a:pPr algn="l">
              <a:lnSpc>
                <a:spcPts val="5294"/>
              </a:lnSpc>
            </a:pPr>
            <a:r>
              <a:rPr lang="en-US" sz="4412">
                <a:solidFill>
                  <a:srgbClr val="5034C4"/>
                </a:solidFill>
                <a:latin typeface="Cabin Bold"/>
              </a:rPr>
              <a:t>Thực hiện tạo báo biểu -   SSRS Services</a:t>
            </a:r>
          </a:p>
        </p:txBody>
      </p:sp>
      <p:sp>
        <p:nvSpPr>
          <p:cNvPr id="8" name="TextBox 8"/>
          <p:cNvSpPr txBox="1"/>
          <p:nvPr/>
        </p:nvSpPr>
        <p:spPr>
          <a:xfrm>
            <a:off x="774339" y="1677331"/>
            <a:ext cx="17208113" cy="495300"/>
          </a:xfrm>
          <a:prstGeom prst="rect">
            <a:avLst/>
          </a:prstGeom>
        </p:spPr>
        <p:txBody>
          <a:bodyPr lIns="0" tIns="0" rIns="0" bIns="0" rtlCol="0" anchor="t">
            <a:spAutoFit/>
          </a:bodyPr>
          <a:lstStyle/>
          <a:p>
            <a:pPr algn="l">
              <a:lnSpc>
                <a:spcPts val="3974"/>
              </a:lnSpc>
            </a:pPr>
            <a:r>
              <a:rPr lang="en-US" sz="3312">
                <a:solidFill>
                  <a:srgbClr val="5034C4"/>
                </a:solidFill>
                <a:latin typeface="Cabin Bold"/>
              </a:rPr>
              <a:t>Báo cáo 2: Liệt kê số trận theo từng loại trận đấu và năm</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905688" y="0"/>
            <a:ext cx="9382312" cy="10287000"/>
            <a:chOff x="0" y="0"/>
            <a:chExt cx="2471062" cy="2709333"/>
          </a:xfrm>
        </p:grpSpPr>
        <p:sp>
          <p:nvSpPr>
            <p:cNvPr id="3" name="Freeform 3"/>
            <p:cNvSpPr/>
            <p:nvPr/>
          </p:nvSpPr>
          <p:spPr>
            <a:xfrm>
              <a:off x="0" y="0"/>
              <a:ext cx="2471062" cy="2709333"/>
            </a:xfrm>
            <a:custGeom>
              <a:avLst/>
              <a:gdLst/>
              <a:ahLst/>
              <a:cxnLst/>
              <a:rect l="l" t="t" r="r" b="b"/>
              <a:pathLst>
                <a:path w="2471062" h="2709333">
                  <a:moveTo>
                    <a:pt x="0" y="0"/>
                  </a:moveTo>
                  <a:lnTo>
                    <a:pt x="2471062" y="0"/>
                  </a:lnTo>
                  <a:lnTo>
                    <a:pt x="2471062" y="2709333"/>
                  </a:lnTo>
                  <a:lnTo>
                    <a:pt x="0" y="2709333"/>
                  </a:lnTo>
                  <a:close/>
                </a:path>
              </a:pathLst>
            </a:custGeom>
            <a:solidFill>
              <a:srgbClr val="5034C4">
                <a:alpha val="4706"/>
              </a:srgbClr>
            </a:solidFill>
          </p:spPr>
          <p:txBody>
            <a:bodyPr/>
            <a:lstStyle/>
            <a:p>
              <a:endParaRPr lang="en-US"/>
            </a:p>
          </p:txBody>
        </p:sp>
        <p:sp>
          <p:nvSpPr>
            <p:cNvPr id="4" name="TextBox 4"/>
            <p:cNvSpPr txBox="1"/>
            <p:nvPr/>
          </p:nvSpPr>
          <p:spPr>
            <a:xfrm>
              <a:off x="0" y="-38100"/>
              <a:ext cx="2471062" cy="2747433"/>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774339" y="2820331"/>
            <a:ext cx="7461699" cy="9789401"/>
          </a:xfrm>
          <a:custGeom>
            <a:avLst/>
            <a:gdLst/>
            <a:ahLst/>
            <a:cxnLst/>
            <a:rect l="l" t="t" r="r" b="b"/>
            <a:pathLst>
              <a:path w="7461699" h="9789401">
                <a:moveTo>
                  <a:pt x="0" y="0"/>
                </a:moveTo>
                <a:lnTo>
                  <a:pt x="7461699" y="0"/>
                </a:lnTo>
                <a:lnTo>
                  <a:pt x="7461699" y="9789401"/>
                </a:lnTo>
                <a:lnTo>
                  <a:pt x="0" y="9789401"/>
                </a:lnTo>
                <a:lnTo>
                  <a:pt x="0" y="0"/>
                </a:lnTo>
                <a:close/>
              </a:path>
            </a:pathLst>
          </a:custGeom>
          <a:blipFill>
            <a:blip r:embed="rId2"/>
            <a:stretch>
              <a:fillRect/>
            </a:stretch>
          </a:blipFill>
        </p:spPr>
        <p:txBody>
          <a:bodyPr/>
          <a:lstStyle/>
          <a:p>
            <a:endParaRPr lang="en-US"/>
          </a:p>
        </p:txBody>
      </p:sp>
      <p:sp>
        <p:nvSpPr>
          <p:cNvPr id="6" name="Freeform 6"/>
          <p:cNvSpPr/>
          <p:nvPr/>
        </p:nvSpPr>
        <p:spPr>
          <a:xfrm>
            <a:off x="8520084" y="3604050"/>
            <a:ext cx="9767916" cy="3078900"/>
          </a:xfrm>
          <a:custGeom>
            <a:avLst/>
            <a:gdLst/>
            <a:ahLst/>
            <a:cxnLst/>
            <a:rect l="l" t="t" r="r" b="b"/>
            <a:pathLst>
              <a:path w="9767916" h="3078900">
                <a:moveTo>
                  <a:pt x="0" y="0"/>
                </a:moveTo>
                <a:lnTo>
                  <a:pt x="9767916" y="0"/>
                </a:lnTo>
                <a:lnTo>
                  <a:pt x="9767916" y="3078900"/>
                </a:lnTo>
                <a:lnTo>
                  <a:pt x="0" y="3078900"/>
                </a:lnTo>
                <a:lnTo>
                  <a:pt x="0" y="0"/>
                </a:lnTo>
                <a:close/>
              </a:path>
            </a:pathLst>
          </a:custGeom>
          <a:blipFill>
            <a:blip r:embed="rId3"/>
            <a:stretch>
              <a:fillRect r="-17056"/>
            </a:stretch>
          </a:blipFill>
        </p:spPr>
        <p:txBody>
          <a:bodyPr/>
          <a:lstStyle/>
          <a:p>
            <a:endParaRPr lang="en-US"/>
          </a:p>
        </p:txBody>
      </p:sp>
      <p:sp>
        <p:nvSpPr>
          <p:cNvPr id="7" name="TextBox 7"/>
          <p:cNvSpPr txBox="1"/>
          <p:nvPr/>
        </p:nvSpPr>
        <p:spPr>
          <a:xfrm>
            <a:off x="774339" y="370317"/>
            <a:ext cx="11913334" cy="655231"/>
          </a:xfrm>
          <a:prstGeom prst="rect">
            <a:avLst/>
          </a:prstGeom>
        </p:spPr>
        <p:txBody>
          <a:bodyPr lIns="0" tIns="0" rIns="0" bIns="0" rtlCol="0" anchor="t">
            <a:spAutoFit/>
          </a:bodyPr>
          <a:lstStyle/>
          <a:p>
            <a:pPr algn="l">
              <a:lnSpc>
                <a:spcPts val="5294"/>
              </a:lnSpc>
            </a:pPr>
            <a:r>
              <a:rPr lang="en-US" sz="4412">
                <a:solidFill>
                  <a:srgbClr val="5034C4"/>
                </a:solidFill>
                <a:latin typeface="Cabin Bold"/>
              </a:rPr>
              <a:t>Thực hiện tạo báo biểu -   SSRS Services</a:t>
            </a:r>
          </a:p>
        </p:txBody>
      </p:sp>
      <p:sp>
        <p:nvSpPr>
          <p:cNvPr id="8" name="TextBox 8"/>
          <p:cNvSpPr txBox="1"/>
          <p:nvPr/>
        </p:nvSpPr>
        <p:spPr>
          <a:xfrm>
            <a:off x="774339" y="1429681"/>
            <a:ext cx="17208113" cy="990600"/>
          </a:xfrm>
          <a:prstGeom prst="rect">
            <a:avLst/>
          </a:prstGeom>
        </p:spPr>
        <p:txBody>
          <a:bodyPr lIns="0" tIns="0" rIns="0" bIns="0" rtlCol="0" anchor="t">
            <a:spAutoFit/>
          </a:bodyPr>
          <a:lstStyle/>
          <a:p>
            <a:pPr algn="l">
              <a:lnSpc>
                <a:spcPts val="3974"/>
              </a:lnSpc>
            </a:pPr>
            <a:r>
              <a:rPr lang="en-US" sz="3312">
                <a:solidFill>
                  <a:srgbClr val="5034C4"/>
                </a:solidFill>
                <a:latin typeface="Cabin Bold"/>
              </a:rPr>
              <a:t>Báo cáo 3: thống kê số trận, tổng số lỗi, số lỗi phạm nhiều nhất của 3 đội có Team Name là BOS, MIA, SAS </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905688" y="0"/>
            <a:ext cx="9382312" cy="10287000"/>
            <a:chOff x="0" y="0"/>
            <a:chExt cx="2471062" cy="2709333"/>
          </a:xfrm>
        </p:grpSpPr>
        <p:sp>
          <p:nvSpPr>
            <p:cNvPr id="3" name="Freeform 3"/>
            <p:cNvSpPr/>
            <p:nvPr/>
          </p:nvSpPr>
          <p:spPr>
            <a:xfrm>
              <a:off x="0" y="0"/>
              <a:ext cx="2471062" cy="2709333"/>
            </a:xfrm>
            <a:custGeom>
              <a:avLst/>
              <a:gdLst/>
              <a:ahLst/>
              <a:cxnLst/>
              <a:rect l="l" t="t" r="r" b="b"/>
              <a:pathLst>
                <a:path w="2471062" h="2709333">
                  <a:moveTo>
                    <a:pt x="0" y="0"/>
                  </a:moveTo>
                  <a:lnTo>
                    <a:pt x="2471062" y="0"/>
                  </a:lnTo>
                  <a:lnTo>
                    <a:pt x="2471062" y="2709333"/>
                  </a:lnTo>
                  <a:lnTo>
                    <a:pt x="0" y="2709333"/>
                  </a:lnTo>
                  <a:close/>
                </a:path>
              </a:pathLst>
            </a:custGeom>
            <a:solidFill>
              <a:srgbClr val="5034C4">
                <a:alpha val="4706"/>
              </a:srgbClr>
            </a:solidFill>
          </p:spPr>
          <p:txBody>
            <a:bodyPr/>
            <a:lstStyle/>
            <a:p>
              <a:endParaRPr lang="en-US"/>
            </a:p>
          </p:txBody>
        </p:sp>
        <p:sp>
          <p:nvSpPr>
            <p:cNvPr id="4" name="TextBox 4"/>
            <p:cNvSpPr txBox="1"/>
            <p:nvPr/>
          </p:nvSpPr>
          <p:spPr>
            <a:xfrm>
              <a:off x="0" y="-38100"/>
              <a:ext cx="2471062" cy="2747433"/>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409522" y="3263310"/>
            <a:ext cx="13408149" cy="5994990"/>
          </a:xfrm>
          <a:custGeom>
            <a:avLst/>
            <a:gdLst/>
            <a:ahLst/>
            <a:cxnLst/>
            <a:rect l="l" t="t" r="r" b="b"/>
            <a:pathLst>
              <a:path w="13408149" h="5994990">
                <a:moveTo>
                  <a:pt x="0" y="0"/>
                </a:moveTo>
                <a:lnTo>
                  <a:pt x="13408149" y="0"/>
                </a:lnTo>
                <a:lnTo>
                  <a:pt x="13408149" y="5994990"/>
                </a:lnTo>
                <a:lnTo>
                  <a:pt x="0" y="5994990"/>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774339" y="370317"/>
            <a:ext cx="11913334" cy="655231"/>
          </a:xfrm>
          <a:prstGeom prst="rect">
            <a:avLst/>
          </a:prstGeom>
        </p:spPr>
        <p:txBody>
          <a:bodyPr lIns="0" tIns="0" rIns="0" bIns="0" rtlCol="0" anchor="t">
            <a:spAutoFit/>
          </a:bodyPr>
          <a:lstStyle/>
          <a:p>
            <a:pPr algn="l">
              <a:lnSpc>
                <a:spcPts val="5294"/>
              </a:lnSpc>
            </a:pPr>
            <a:r>
              <a:rPr lang="en-US" sz="4412">
                <a:solidFill>
                  <a:srgbClr val="5034C4"/>
                </a:solidFill>
                <a:latin typeface="Cabin Bold"/>
              </a:rPr>
              <a:t>Thực hiện tạo báo biểu -   SSRS Services</a:t>
            </a:r>
          </a:p>
        </p:txBody>
      </p:sp>
      <p:sp>
        <p:nvSpPr>
          <p:cNvPr id="7" name="TextBox 7"/>
          <p:cNvSpPr txBox="1"/>
          <p:nvPr/>
        </p:nvSpPr>
        <p:spPr>
          <a:xfrm>
            <a:off x="774339" y="1429681"/>
            <a:ext cx="17208113" cy="990600"/>
          </a:xfrm>
          <a:prstGeom prst="rect">
            <a:avLst/>
          </a:prstGeom>
        </p:spPr>
        <p:txBody>
          <a:bodyPr lIns="0" tIns="0" rIns="0" bIns="0" rtlCol="0" anchor="t">
            <a:spAutoFit/>
          </a:bodyPr>
          <a:lstStyle/>
          <a:p>
            <a:pPr algn="l">
              <a:lnSpc>
                <a:spcPts val="3974"/>
              </a:lnSpc>
            </a:pPr>
            <a:r>
              <a:rPr lang="en-US" sz="3312">
                <a:solidFill>
                  <a:srgbClr val="5034C4"/>
                </a:solidFill>
                <a:latin typeface="Cabin Bold"/>
              </a:rPr>
              <a:t>Báo cáo 3: thống kê số trận, tổng số lỗi, số lỗi phạm nhiều nhất của 3 đội có Team Name là BOS, MIA, SAS </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905688" y="0"/>
            <a:ext cx="9382312" cy="10287000"/>
            <a:chOff x="0" y="0"/>
            <a:chExt cx="2471062" cy="2709333"/>
          </a:xfrm>
        </p:grpSpPr>
        <p:sp>
          <p:nvSpPr>
            <p:cNvPr id="3" name="Freeform 3"/>
            <p:cNvSpPr/>
            <p:nvPr/>
          </p:nvSpPr>
          <p:spPr>
            <a:xfrm>
              <a:off x="0" y="0"/>
              <a:ext cx="2471062" cy="2709333"/>
            </a:xfrm>
            <a:custGeom>
              <a:avLst/>
              <a:gdLst/>
              <a:ahLst/>
              <a:cxnLst/>
              <a:rect l="l" t="t" r="r" b="b"/>
              <a:pathLst>
                <a:path w="2471062" h="2709333">
                  <a:moveTo>
                    <a:pt x="0" y="0"/>
                  </a:moveTo>
                  <a:lnTo>
                    <a:pt x="2471062" y="0"/>
                  </a:lnTo>
                  <a:lnTo>
                    <a:pt x="2471062" y="2709333"/>
                  </a:lnTo>
                  <a:lnTo>
                    <a:pt x="0" y="2709333"/>
                  </a:lnTo>
                  <a:close/>
                </a:path>
              </a:pathLst>
            </a:custGeom>
            <a:solidFill>
              <a:srgbClr val="5034C4">
                <a:alpha val="4706"/>
              </a:srgbClr>
            </a:solidFill>
          </p:spPr>
          <p:txBody>
            <a:bodyPr/>
            <a:lstStyle/>
            <a:p>
              <a:endParaRPr lang="en-US"/>
            </a:p>
          </p:txBody>
        </p:sp>
        <p:sp>
          <p:nvSpPr>
            <p:cNvPr id="4" name="TextBox 4"/>
            <p:cNvSpPr txBox="1"/>
            <p:nvPr/>
          </p:nvSpPr>
          <p:spPr>
            <a:xfrm>
              <a:off x="0" y="-38100"/>
              <a:ext cx="2471062" cy="2747433"/>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2890402" y="2820331"/>
            <a:ext cx="13448607" cy="7033004"/>
          </a:xfrm>
          <a:custGeom>
            <a:avLst/>
            <a:gdLst/>
            <a:ahLst/>
            <a:cxnLst/>
            <a:rect l="l" t="t" r="r" b="b"/>
            <a:pathLst>
              <a:path w="13448607" h="7033004">
                <a:moveTo>
                  <a:pt x="0" y="0"/>
                </a:moveTo>
                <a:lnTo>
                  <a:pt x="13448607" y="0"/>
                </a:lnTo>
                <a:lnTo>
                  <a:pt x="13448607" y="7033004"/>
                </a:lnTo>
                <a:lnTo>
                  <a:pt x="0" y="7033004"/>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774339" y="370317"/>
            <a:ext cx="11913334" cy="655231"/>
          </a:xfrm>
          <a:prstGeom prst="rect">
            <a:avLst/>
          </a:prstGeom>
        </p:spPr>
        <p:txBody>
          <a:bodyPr lIns="0" tIns="0" rIns="0" bIns="0" rtlCol="0" anchor="t">
            <a:spAutoFit/>
          </a:bodyPr>
          <a:lstStyle/>
          <a:p>
            <a:pPr algn="l">
              <a:lnSpc>
                <a:spcPts val="5294"/>
              </a:lnSpc>
            </a:pPr>
            <a:r>
              <a:rPr lang="en-US" sz="4412">
                <a:solidFill>
                  <a:srgbClr val="5034C4"/>
                </a:solidFill>
                <a:latin typeface="Cabin Bold"/>
              </a:rPr>
              <a:t>Thực hiện tạo báo biểu -   SSRS Services</a:t>
            </a:r>
          </a:p>
        </p:txBody>
      </p:sp>
      <p:sp>
        <p:nvSpPr>
          <p:cNvPr id="7" name="TextBox 7"/>
          <p:cNvSpPr txBox="1"/>
          <p:nvPr/>
        </p:nvSpPr>
        <p:spPr>
          <a:xfrm>
            <a:off x="774339" y="1429681"/>
            <a:ext cx="17208113" cy="990600"/>
          </a:xfrm>
          <a:prstGeom prst="rect">
            <a:avLst/>
          </a:prstGeom>
        </p:spPr>
        <p:txBody>
          <a:bodyPr lIns="0" tIns="0" rIns="0" bIns="0" rtlCol="0" anchor="t">
            <a:spAutoFit/>
          </a:bodyPr>
          <a:lstStyle/>
          <a:p>
            <a:pPr algn="l">
              <a:lnSpc>
                <a:spcPts val="3974"/>
              </a:lnSpc>
            </a:pPr>
            <a:r>
              <a:rPr lang="en-US" sz="3312">
                <a:solidFill>
                  <a:srgbClr val="5034C4"/>
                </a:solidFill>
                <a:latin typeface="Cabin Bold"/>
              </a:rPr>
              <a:t>Báo cáo 3: thống kê số trận, tổng số lỗi, số lỗi phạm nhiều nhất của 3 đội có Team Name là BOS, MIA, SAS </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0"/>
            <a:ext cx="9382312" cy="10287000"/>
            <a:chOff x="0" y="0"/>
            <a:chExt cx="2471062" cy="2709333"/>
          </a:xfrm>
        </p:grpSpPr>
        <p:sp>
          <p:nvSpPr>
            <p:cNvPr id="3" name="Freeform 3"/>
            <p:cNvSpPr/>
            <p:nvPr/>
          </p:nvSpPr>
          <p:spPr>
            <a:xfrm>
              <a:off x="0" y="0"/>
              <a:ext cx="2471062" cy="2709333"/>
            </a:xfrm>
            <a:custGeom>
              <a:avLst/>
              <a:gdLst/>
              <a:ahLst/>
              <a:cxnLst/>
              <a:rect l="l" t="t" r="r" b="b"/>
              <a:pathLst>
                <a:path w="2471062" h="2709333">
                  <a:moveTo>
                    <a:pt x="0" y="0"/>
                  </a:moveTo>
                  <a:lnTo>
                    <a:pt x="2471062" y="0"/>
                  </a:lnTo>
                  <a:lnTo>
                    <a:pt x="2471062" y="2709333"/>
                  </a:lnTo>
                  <a:lnTo>
                    <a:pt x="0" y="2709333"/>
                  </a:lnTo>
                  <a:close/>
                </a:path>
              </a:pathLst>
            </a:custGeom>
            <a:solidFill>
              <a:srgbClr val="5034C4">
                <a:alpha val="4706"/>
              </a:srgbClr>
            </a:solidFill>
          </p:spPr>
          <p:txBody>
            <a:bodyPr/>
            <a:lstStyle/>
            <a:p>
              <a:endParaRPr lang="en-US"/>
            </a:p>
          </p:txBody>
        </p:sp>
        <p:sp>
          <p:nvSpPr>
            <p:cNvPr id="4" name="TextBox 4"/>
            <p:cNvSpPr txBox="1"/>
            <p:nvPr/>
          </p:nvSpPr>
          <p:spPr>
            <a:xfrm>
              <a:off x="0" y="-38100"/>
              <a:ext cx="2471062" cy="2747433"/>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539799" y="1383484"/>
            <a:ext cx="4415206" cy="4590254"/>
          </a:xfrm>
          <a:custGeom>
            <a:avLst/>
            <a:gdLst/>
            <a:ahLst/>
            <a:cxnLst/>
            <a:rect l="l" t="t" r="r" b="b"/>
            <a:pathLst>
              <a:path w="4415206" h="4590254">
                <a:moveTo>
                  <a:pt x="0" y="0"/>
                </a:moveTo>
                <a:lnTo>
                  <a:pt x="4415207" y="0"/>
                </a:lnTo>
                <a:lnTo>
                  <a:pt x="4415207" y="4590254"/>
                </a:lnTo>
                <a:lnTo>
                  <a:pt x="0" y="4590254"/>
                </a:lnTo>
                <a:lnTo>
                  <a:pt x="0" y="0"/>
                </a:lnTo>
                <a:close/>
              </a:path>
            </a:pathLst>
          </a:custGeom>
          <a:blipFill>
            <a:blip r:embed="rId2"/>
            <a:stretch>
              <a:fillRect r="-107929"/>
            </a:stretch>
          </a:blipFill>
        </p:spPr>
        <p:txBody>
          <a:bodyPr/>
          <a:lstStyle/>
          <a:p>
            <a:endParaRPr lang="en-US"/>
          </a:p>
        </p:txBody>
      </p:sp>
      <p:sp>
        <p:nvSpPr>
          <p:cNvPr id="6" name="Freeform 6"/>
          <p:cNvSpPr/>
          <p:nvPr/>
        </p:nvSpPr>
        <p:spPr>
          <a:xfrm>
            <a:off x="7022161" y="1383484"/>
            <a:ext cx="10539698" cy="8411490"/>
          </a:xfrm>
          <a:custGeom>
            <a:avLst/>
            <a:gdLst/>
            <a:ahLst/>
            <a:cxnLst/>
            <a:rect l="l" t="t" r="r" b="b"/>
            <a:pathLst>
              <a:path w="10539698" h="8411490">
                <a:moveTo>
                  <a:pt x="0" y="0"/>
                </a:moveTo>
                <a:lnTo>
                  <a:pt x="10539698" y="0"/>
                </a:lnTo>
                <a:lnTo>
                  <a:pt x="10539698" y="8411490"/>
                </a:lnTo>
                <a:lnTo>
                  <a:pt x="0" y="8411490"/>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774339" y="370317"/>
            <a:ext cx="11913334" cy="655231"/>
          </a:xfrm>
          <a:prstGeom prst="rect">
            <a:avLst/>
          </a:prstGeom>
        </p:spPr>
        <p:txBody>
          <a:bodyPr lIns="0" tIns="0" rIns="0" bIns="0" rtlCol="0" anchor="t">
            <a:spAutoFit/>
          </a:bodyPr>
          <a:lstStyle/>
          <a:p>
            <a:pPr algn="l">
              <a:lnSpc>
                <a:spcPts val="5294"/>
              </a:lnSpc>
            </a:pPr>
            <a:r>
              <a:rPr lang="en-US" sz="4412">
                <a:solidFill>
                  <a:srgbClr val="5034C4"/>
                </a:solidFill>
                <a:latin typeface="Cabin Bold"/>
              </a:rPr>
              <a:t>Kết nối với SQL Server -   PowerBI</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0"/>
            <a:ext cx="9382312" cy="10287000"/>
            <a:chOff x="0" y="0"/>
            <a:chExt cx="2471062" cy="2709333"/>
          </a:xfrm>
        </p:grpSpPr>
        <p:sp>
          <p:nvSpPr>
            <p:cNvPr id="3" name="Freeform 3"/>
            <p:cNvSpPr/>
            <p:nvPr/>
          </p:nvSpPr>
          <p:spPr>
            <a:xfrm>
              <a:off x="0" y="0"/>
              <a:ext cx="2471062" cy="2709333"/>
            </a:xfrm>
            <a:custGeom>
              <a:avLst/>
              <a:gdLst/>
              <a:ahLst/>
              <a:cxnLst/>
              <a:rect l="l" t="t" r="r" b="b"/>
              <a:pathLst>
                <a:path w="2471062" h="2709333">
                  <a:moveTo>
                    <a:pt x="0" y="0"/>
                  </a:moveTo>
                  <a:lnTo>
                    <a:pt x="2471062" y="0"/>
                  </a:lnTo>
                  <a:lnTo>
                    <a:pt x="2471062" y="2709333"/>
                  </a:lnTo>
                  <a:lnTo>
                    <a:pt x="0" y="2709333"/>
                  </a:lnTo>
                  <a:close/>
                </a:path>
              </a:pathLst>
            </a:custGeom>
            <a:solidFill>
              <a:srgbClr val="5034C4">
                <a:alpha val="4706"/>
              </a:srgbClr>
            </a:solidFill>
          </p:spPr>
          <p:txBody>
            <a:bodyPr/>
            <a:lstStyle/>
            <a:p>
              <a:endParaRPr lang="en-US"/>
            </a:p>
          </p:txBody>
        </p:sp>
        <p:sp>
          <p:nvSpPr>
            <p:cNvPr id="4" name="TextBox 4"/>
            <p:cNvSpPr txBox="1"/>
            <p:nvPr/>
          </p:nvSpPr>
          <p:spPr>
            <a:xfrm>
              <a:off x="0" y="-38100"/>
              <a:ext cx="2471062" cy="2747433"/>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933859" y="1356472"/>
            <a:ext cx="14887138" cy="8374015"/>
          </a:xfrm>
          <a:custGeom>
            <a:avLst/>
            <a:gdLst/>
            <a:ahLst/>
            <a:cxnLst/>
            <a:rect l="l" t="t" r="r" b="b"/>
            <a:pathLst>
              <a:path w="14887138" h="8374015">
                <a:moveTo>
                  <a:pt x="0" y="0"/>
                </a:moveTo>
                <a:lnTo>
                  <a:pt x="14887138" y="0"/>
                </a:lnTo>
                <a:lnTo>
                  <a:pt x="14887138" y="8374015"/>
                </a:lnTo>
                <a:lnTo>
                  <a:pt x="0" y="8374015"/>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774339" y="370317"/>
            <a:ext cx="11913334" cy="655231"/>
          </a:xfrm>
          <a:prstGeom prst="rect">
            <a:avLst/>
          </a:prstGeom>
        </p:spPr>
        <p:txBody>
          <a:bodyPr lIns="0" tIns="0" rIns="0" bIns="0" rtlCol="0" anchor="t">
            <a:spAutoFit/>
          </a:bodyPr>
          <a:lstStyle/>
          <a:p>
            <a:pPr algn="l">
              <a:lnSpc>
                <a:spcPts val="5294"/>
              </a:lnSpc>
            </a:pPr>
            <a:r>
              <a:rPr lang="en-US" sz="4412">
                <a:solidFill>
                  <a:srgbClr val="5034C4"/>
                </a:solidFill>
                <a:latin typeface="Cabin Bold"/>
              </a:rPr>
              <a:t>Kết nối với SQL Server -   PowerBI</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905688" y="0"/>
            <a:ext cx="9382312" cy="10287000"/>
            <a:chOff x="0" y="0"/>
            <a:chExt cx="2471062" cy="2709333"/>
          </a:xfrm>
        </p:grpSpPr>
        <p:sp>
          <p:nvSpPr>
            <p:cNvPr id="3" name="Freeform 3"/>
            <p:cNvSpPr/>
            <p:nvPr/>
          </p:nvSpPr>
          <p:spPr>
            <a:xfrm>
              <a:off x="0" y="0"/>
              <a:ext cx="2471062" cy="2709333"/>
            </a:xfrm>
            <a:custGeom>
              <a:avLst/>
              <a:gdLst/>
              <a:ahLst/>
              <a:cxnLst/>
              <a:rect l="l" t="t" r="r" b="b"/>
              <a:pathLst>
                <a:path w="2471062" h="2709333">
                  <a:moveTo>
                    <a:pt x="0" y="0"/>
                  </a:moveTo>
                  <a:lnTo>
                    <a:pt x="2471062" y="0"/>
                  </a:lnTo>
                  <a:lnTo>
                    <a:pt x="2471062" y="2709333"/>
                  </a:lnTo>
                  <a:lnTo>
                    <a:pt x="0" y="2709333"/>
                  </a:lnTo>
                  <a:close/>
                </a:path>
              </a:pathLst>
            </a:custGeom>
            <a:solidFill>
              <a:srgbClr val="5034C4">
                <a:alpha val="4706"/>
              </a:srgbClr>
            </a:solidFill>
          </p:spPr>
          <p:txBody>
            <a:bodyPr/>
            <a:lstStyle/>
            <a:p>
              <a:endParaRPr lang="en-US"/>
            </a:p>
          </p:txBody>
        </p:sp>
        <p:sp>
          <p:nvSpPr>
            <p:cNvPr id="4" name="TextBox 4"/>
            <p:cNvSpPr txBox="1"/>
            <p:nvPr/>
          </p:nvSpPr>
          <p:spPr>
            <a:xfrm>
              <a:off x="0" y="-38100"/>
              <a:ext cx="2471062" cy="2747433"/>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379456" y="2820331"/>
            <a:ext cx="14195379" cy="6437969"/>
          </a:xfrm>
          <a:custGeom>
            <a:avLst/>
            <a:gdLst/>
            <a:ahLst/>
            <a:cxnLst/>
            <a:rect l="l" t="t" r="r" b="b"/>
            <a:pathLst>
              <a:path w="14195379" h="6437969">
                <a:moveTo>
                  <a:pt x="0" y="0"/>
                </a:moveTo>
                <a:lnTo>
                  <a:pt x="14195380" y="0"/>
                </a:lnTo>
                <a:lnTo>
                  <a:pt x="14195380" y="6437969"/>
                </a:lnTo>
                <a:lnTo>
                  <a:pt x="0" y="6437969"/>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774339" y="370317"/>
            <a:ext cx="11913334" cy="655231"/>
          </a:xfrm>
          <a:prstGeom prst="rect">
            <a:avLst/>
          </a:prstGeom>
        </p:spPr>
        <p:txBody>
          <a:bodyPr lIns="0" tIns="0" rIns="0" bIns="0" rtlCol="0" anchor="t">
            <a:spAutoFit/>
          </a:bodyPr>
          <a:lstStyle/>
          <a:p>
            <a:pPr algn="l">
              <a:lnSpc>
                <a:spcPts val="5294"/>
              </a:lnSpc>
            </a:pPr>
            <a:r>
              <a:rPr lang="en-US" sz="4412">
                <a:solidFill>
                  <a:srgbClr val="5034C4"/>
                </a:solidFill>
                <a:latin typeface="Cabin Bold"/>
              </a:rPr>
              <a:t>Thực hiện tạo báo biểu -   PowerBI</a:t>
            </a:r>
          </a:p>
        </p:txBody>
      </p:sp>
      <p:sp>
        <p:nvSpPr>
          <p:cNvPr id="7" name="TextBox 7"/>
          <p:cNvSpPr txBox="1"/>
          <p:nvPr/>
        </p:nvSpPr>
        <p:spPr>
          <a:xfrm>
            <a:off x="774339" y="1429681"/>
            <a:ext cx="17208113" cy="990600"/>
          </a:xfrm>
          <a:prstGeom prst="rect">
            <a:avLst/>
          </a:prstGeom>
        </p:spPr>
        <p:txBody>
          <a:bodyPr lIns="0" tIns="0" rIns="0" bIns="0" rtlCol="0" anchor="t">
            <a:spAutoFit/>
          </a:bodyPr>
          <a:lstStyle/>
          <a:p>
            <a:pPr algn="l">
              <a:lnSpc>
                <a:spcPts val="3974"/>
              </a:lnSpc>
            </a:pPr>
            <a:r>
              <a:rPr lang="en-US" sz="3312">
                <a:solidFill>
                  <a:srgbClr val="5034C4"/>
                </a:solidFill>
                <a:latin typeface="Cabin Bold"/>
              </a:rPr>
              <a:t>Báo cáo 1: Liệt kê các đội có tổng số lần mất bóng (TOV) và tổng số lần chặn bóng vào rổ (BLK) lớn hơn 500 trong mùa giải (SEASON) 2015</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905688" y="0"/>
            <a:ext cx="9382312" cy="10287000"/>
            <a:chOff x="0" y="0"/>
            <a:chExt cx="2471062" cy="2709333"/>
          </a:xfrm>
        </p:grpSpPr>
        <p:sp>
          <p:nvSpPr>
            <p:cNvPr id="3" name="Freeform 3"/>
            <p:cNvSpPr/>
            <p:nvPr/>
          </p:nvSpPr>
          <p:spPr>
            <a:xfrm>
              <a:off x="0" y="0"/>
              <a:ext cx="2471062" cy="2709333"/>
            </a:xfrm>
            <a:custGeom>
              <a:avLst/>
              <a:gdLst/>
              <a:ahLst/>
              <a:cxnLst/>
              <a:rect l="l" t="t" r="r" b="b"/>
              <a:pathLst>
                <a:path w="2471062" h="2709333">
                  <a:moveTo>
                    <a:pt x="0" y="0"/>
                  </a:moveTo>
                  <a:lnTo>
                    <a:pt x="2471062" y="0"/>
                  </a:lnTo>
                  <a:lnTo>
                    <a:pt x="2471062" y="2709333"/>
                  </a:lnTo>
                  <a:lnTo>
                    <a:pt x="0" y="2709333"/>
                  </a:lnTo>
                  <a:close/>
                </a:path>
              </a:pathLst>
            </a:custGeom>
            <a:solidFill>
              <a:srgbClr val="5034C4">
                <a:alpha val="4706"/>
              </a:srgbClr>
            </a:solidFill>
          </p:spPr>
          <p:txBody>
            <a:bodyPr/>
            <a:lstStyle/>
            <a:p>
              <a:endParaRPr lang="en-US"/>
            </a:p>
          </p:txBody>
        </p:sp>
        <p:sp>
          <p:nvSpPr>
            <p:cNvPr id="4" name="TextBox 4"/>
            <p:cNvSpPr txBox="1"/>
            <p:nvPr/>
          </p:nvSpPr>
          <p:spPr>
            <a:xfrm>
              <a:off x="0" y="-38100"/>
              <a:ext cx="2471062" cy="2747433"/>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794707" y="2665421"/>
            <a:ext cx="6112938" cy="7621579"/>
          </a:xfrm>
          <a:custGeom>
            <a:avLst/>
            <a:gdLst/>
            <a:ahLst/>
            <a:cxnLst/>
            <a:rect l="l" t="t" r="r" b="b"/>
            <a:pathLst>
              <a:path w="6112938" h="7621579">
                <a:moveTo>
                  <a:pt x="0" y="0"/>
                </a:moveTo>
                <a:lnTo>
                  <a:pt x="6112937" y="0"/>
                </a:lnTo>
                <a:lnTo>
                  <a:pt x="6112937" y="7621579"/>
                </a:lnTo>
                <a:lnTo>
                  <a:pt x="0" y="7621579"/>
                </a:lnTo>
                <a:lnTo>
                  <a:pt x="0" y="0"/>
                </a:lnTo>
                <a:close/>
              </a:path>
            </a:pathLst>
          </a:custGeom>
          <a:blipFill>
            <a:blip r:embed="rId2"/>
            <a:stretch>
              <a:fillRect/>
            </a:stretch>
          </a:blipFill>
        </p:spPr>
        <p:txBody>
          <a:bodyPr/>
          <a:lstStyle/>
          <a:p>
            <a:endParaRPr lang="en-US"/>
          </a:p>
        </p:txBody>
      </p:sp>
      <p:sp>
        <p:nvSpPr>
          <p:cNvPr id="6" name="Freeform 6"/>
          <p:cNvSpPr/>
          <p:nvPr/>
        </p:nvSpPr>
        <p:spPr>
          <a:xfrm>
            <a:off x="8434510" y="3131248"/>
            <a:ext cx="9547941" cy="5386018"/>
          </a:xfrm>
          <a:custGeom>
            <a:avLst/>
            <a:gdLst/>
            <a:ahLst/>
            <a:cxnLst/>
            <a:rect l="l" t="t" r="r" b="b"/>
            <a:pathLst>
              <a:path w="9547941" h="5386018">
                <a:moveTo>
                  <a:pt x="0" y="0"/>
                </a:moveTo>
                <a:lnTo>
                  <a:pt x="9547942" y="0"/>
                </a:lnTo>
                <a:lnTo>
                  <a:pt x="9547942" y="5386018"/>
                </a:lnTo>
                <a:lnTo>
                  <a:pt x="0" y="5386018"/>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774339" y="370317"/>
            <a:ext cx="11913334" cy="655231"/>
          </a:xfrm>
          <a:prstGeom prst="rect">
            <a:avLst/>
          </a:prstGeom>
        </p:spPr>
        <p:txBody>
          <a:bodyPr lIns="0" tIns="0" rIns="0" bIns="0" rtlCol="0" anchor="t">
            <a:spAutoFit/>
          </a:bodyPr>
          <a:lstStyle/>
          <a:p>
            <a:pPr algn="l">
              <a:lnSpc>
                <a:spcPts val="5294"/>
              </a:lnSpc>
            </a:pPr>
            <a:r>
              <a:rPr lang="en-US" sz="4412">
                <a:solidFill>
                  <a:srgbClr val="5034C4"/>
                </a:solidFill>
                <a:latin typeface="Cabin Bold"/>
              </a:rPr>
              <a:t>Thực hiện tạo báo biểu -   PowerBI</a:t>
            </a:r>
          </a:p>
        </p:txBody>
      </p:sp>
      <p:sp>
        <p:nvSpPr>
          <p:cNvPr id="8" name="TextBox 8"/>
          <p:cNvSpPr txBox="1"/>
          <p:nvPr/>
        </p:nvSpPr>
        <p:spPr>
          <a:xfrm>
            <a:off x="774339" y="1429681"/>
            <a:ext cx="17208113" cy="990600"/>
          </a:xfrm>
          <a:prstGeom prst="rect">
            <a:avLst/>
          </a:prstGeom>
        </p:spPr>
        <p:txBody>
          <a:bodyPr lIns="0" tIns="0" rIns="0" bIns="0" rtlCol="0" anchor="t">
            <a:spAutoFit/>
          </a:bodyPr>
          <a:lstStyle/>
          <a:p>
            <a:pPr algn="l">
              <a:lnSpc>
                <a:spcPts val="3974"/>
              </a:lnSpc>
            </a:pPr>
            <a:r>
              <a:rPr lang="en-US" sz="3312">
                <a:solidFill>
                  <a:srgbClr val="5034C4"/>
                </a:solidFill>
                <a:latin typeface="Cabin Bold"/>
              </a:rPr>
              <a:t>Báo cáo 1: Liệt kê các đội có tổng số lần mất bóng (TOV) và tổng số lần chặn bóng vào rổ (BLK) lớn hơn 500 trong mùa giải (SEASON) 2015</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3757983">
            <a:off x="5310914" y="-2439917"/>
            <a:ext cx="11166320" cy="21899658"/>
            <a:chOff x="0" y="0"/>
            <a:chExt cx="2940924" cy="5767811"/>
          </a:xfrm>
        </p:grpSpPr>
        <p:sp>
          <p:nvSpPr>
            <p:cNvPr id="3" name="Freeform 3"/>
            <p:cNvSpPr/>
            <p:nvPr/>
          </p:nvSpPr>
          <p:spPr>
            <a:xfrm>
              <a:off x="0" y="0"/>
              <a:ext cx="2940924" cy="5767811"/>
            </a:xfrm>
            <a:custGeom>
              <a:avLst/>
              <a:gdLst/>
              <a:ahLst/>
              <a:cxnLst/>
              <a:rect l="l" t="t" r="r" b="b"/>
              <a:pathLst>
                <a:path w="2940924" h="5767811">
                  <a:moveTo>
                    <a:pt x="0" y="0"/>
                  </a:moveTo>
                  <a:lnTo>
                    <a:pt x="2940924" y="0"/>
                  </a:lnTo>
                  <a:lnTo>
                    <a:pt x="2940924" y="5767811"/>
                  </a:lnTo>
                  <a:lnTo>
                    <a:pt x="0" y="5767811"/>
                  </a:lnTo>
                  <a:close/>
                </a:path>
              </a:pathLst>
            </a:custGeom>
            <a:solidFill>
              <a:srgbClr val="5034C4"/>
            </a:solidFill>
          </p:spPr>
          <p:txBody>
            <a:bodyPr/>
            <a:lstStyle/>
            <a:p>
              <a:endParaRPr lang="en-US"/>
            </a:p>
          </p:txBody>
        </p:sp>
        <p:sp>
          <p:nvSpPr>
            <p:cNvPr id="4" name="TextBox 4"/>
            <p:cNvSpPr txBox="1"/>
            <p:nvPr/>
          </p:nvSpPr>
          <p:spPr>
            <a:xfrm>
              <a:off x="0" y="-38100"/>
              <a:ext cx="2940924" cy="5805911"/>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028700" y="1203650"/>
            <a:ext cx="6313310" cy="6626566"/>
          </a:xfrm>
          <a:custGeom>
            <a:avLst/>
            <a:gdLst/>
            <a:ahLst/>
            <a:cxnLst/>
            <a:rect l="l" t="t" r="r" b="b"/>
            <a:pathLst>
              <a:path w="6313310" h="6626566">
                <a:moveTo>
                  <a:pt x="0" y="0"/>
                </a:moveTo>
                <a:lnTo>
                  <a:pt x="6313310" y="0"/>
                </a:lnTo>
                <a:lnTo>
                  <a:pt x="6313310" y="6626566"/>
                </a:lnTo>
                <a:lnTo>
                  <a:pt x="0" y="6626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7877687" y="5944449"/>
            <a:ext cx="8983111" cy="1600200"/>
          </a:xfrm>
          <a:prstGeom prst="rect">
            <a:avLst/>
          </a:prstGeom>
        </p:spPr>
        <p:txBody>
          <a:bodyPr lIns="0" tIns="0" rIns="0" bIns="0" rtlCol="0" anchor="t">
            <a:spAutoFit/>
          </a:bodyPr>
          <a:lstStyle/>
          <a:p>
            <a:pPr algn="l">
              <a:lnSpc>
                <a:spcPts val="12606"/>
              </a:lnSpc>
            </a:pPr>
            <a:r>
              <a:rPr lang="en-US" sz="10505">
                <a:solidFill>
                  <a:srgbClr val="C3EBEF"/>
                </a:solidFill>
                <a:latin typeface="Cabin Bold"/>
              </a:rPr>
              <a:t>Quá trình SSIS</a:t>
            </a:r>
          </a:p>
        </p:txBody>
      </p:sp>
      <p:sp>
        <p:nvSpPr>
          <p:cNvPr id="7" name="Freeform 7"/>
          <p:cNvSpPr/>
          <p:nvPr/>
        </p:nvSpPr>
        <p:spPr>
          <a:xfrm>
            <a:off x="8269954" y="1646458"/>
            <a:ext cx="2608193" cy="2209851"/>
          </a:xfrm>
          <a:custGeom>
            <a:avLst/>
            <a:gdLst/>
            <a:ahLst/>
            <a:cxnLst/>
            <a:rect l="l" t="t" r="r" b="b"/>
            <a:pathLst>
              <a:path w="2608193" h="2209851">
                <a:moveTo>
                  <a:pt x="0" y="0"/>
                </a:moveTo>
                <a:lnTo>
                  <a:pt x="2608193" y="0"/>
                </a:lnTo>
                <a:lnTo>
                  <a:pt x="2608193" y="2209851"/>
                </a:lnTo>
                <a:lnTo>
                  <a:pt x="0" y="22098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11431900" y="568361"/>
            <a:ext cx="1239902" cy="1532463"/>
          </a:xfrm>
          <a:custGeom>
            <a:avLst/>
            <a:gdLst/>
            <a:ahLst/>
            <a:cxnLst/>
            <a:rect l="l" t="t" r="r" b="b"/>
            <a:pathLst>
              <a:path w="1239902" h="1532463">
                <a:moveTo>
                  <a:pt x="0" y="0"/>
                </a:moveTo>
                <a:lnTo>
                  <a:pt x="1239902" y="0"/>
                </a:lnTo>
                <a:lnTo>
                  <a:pt x="1239902" y="1532463"/>
                </a:lnTo>
                <a:lnTo>
                  <a:pt x="0" y="15324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905688" y="0"/>
            <a:ext cx="9382312" cy="10287000"/>
            <a:chOff x="0" y="0"/>
            <a:chExt cx="2471062" cy="2709333"/>
          </a:xfrm>
        </p:grpSpPr>
        <p:sp>
          <p:nvSpPr>
            <p:cNvPr id="3" name="Freeform 3"/>
            <p:cNvSpPr/>
            <p:nvPr/>
          </p:nvSpPr>
          <p:spPr>
            <a:xfrm>
              <a:off x="0" y="0"/>
              <a:ext cx="2471062" cy="2709333"/>
            </a:xfrm>
            <a:custGeom>
              <a:avLst/>
              <a:gdLst/>
              <a:ahLst/>
              <a:cxnLst/>
              <a:rect l="l" t="t" r="r" b="b"/>
              <a:pathLst>
                <a:path w="2471062" h="2709333">
                  <a:moveTo>
                    <a:pt x="0" y="0"/>
                  </a:moveTo>
                  <a:lnTo>
                    <a:pt x="2471062" y="0"/>
                  </a:lnTo>
                  <a:lnTo>
                    <a:pt x="2471062" y="2709333"/>
                  </a:lnTo>
                  <a:lnTo>
                    <a:pt x="0" y="2709333"/>
                  </a:lnTo>
                  <a:close/>
                </a:path>
              </a:pathLst>
            </a:custGeom>
            <a:solidFill>
              <a:srgbClr val="5034C4">
                <a:alpha val="4706"/>
              </a:srgbClr>
            </a:solidFill>
          </p:spPr>
          <p:txBody>
            <a:bodyPr/>
            <a:lstStyle/>
            <a:p>
              <a:endParaRPr lang="en-US"/>
            </a:p>
          </p:txBody>
        </p:sp>
        <p:sp>
          <p:nvSpPr>
            <p:cNvPr id="4" name="TextBox 4"/>
            <p:cNvSpPr txBox="1"/>
            <p:nvPr/>
          </p:nvSpPr>
          <p:spPr>
            <a:xfrm>
              <a:off x="0" y="-38100"/>
              <a:ext cx="2471062" cy="2747433"/>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663219" y="2820331"/>
            <a:ext cx="15312438" cy="6797348"/>
          </a:xfrm>
          <a:custGeom>
            <a:avLst/>
            <a:gdLst/>
            <a:ahLst/>
            <a:cxnLst/>
            <a:rect l="l" t="t" r="r" b="b"/>
            <a:pathLst>
              <a:path w="15312438" h="6797348">
                <a:moveTo>
                  <a:pt x="0" y="0"/>
                </a:moveTo>
                <a:lnTo>
                  <a:pt x="15312438" y="0"/>
                </a:lnTo>
                <a:lnTo>
                  <a:pt x="15312438" y="6797349"/>
                </a:lnTo>
                <a:lnTo>
                  <a:pt x="0" y="6797349"/>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774339" y="370317"/>
            <a:ext cx="11913334" cy="655231"/>
          </a:xfrm>
          <a:prstGeom prst="rect">
            <a:avLst/>
          </a:prstGeom>
        </p:spPr>
        <p:txBody>
          <a:bodyPr lIns="0" tIns="0" rIns="0" bIns="0" rtlCol="0" anchor="t">
            <a:spAutoFit/>
          </a:bodyPr>
          <a:lstStyle/>
          <a:p>
            <a:pPr algn="l">
              <a:lnSpc>
                <a:spcPts val="5294"/>
              </a:lnSpc>
            </a:pPr>
            <a:r>
              <a:rPr lang="en-US" sz="4412">
                <a:solidFill>
                  <a:srgbClr val="5034C4"/>
                </a:solidFill>
                <a:latin typeface="Cabin Bold"/>
              </a:rPr>
              <a:t>Thực hiện tạo báo biểu -   PowerBI</a:t>
            </a:r>
          </a:p>
        </p:txBody>
      </p:sp>
      <p:sp>
        <p:nvSpPr>
          <p:cNvPr id="7" name="TextBox 7"/>
          <p:cNvSpPr txBox="1"/>
          <p:nvPr/>
        </p:nvSpPr>
        <p:spPr>
          <a:xfrm>
            <a:off x="774339" y="1677331"/>
            <a:ext cx="17208113" cy="495300"/>
          </a:xfrm>
          <a:prstGeom prst="rect">
            <a:avLst/>
          </a:prstGeom>
        </p:spPr>
        <p:txBody>
          <a:bodyPr lIns="0" tIns="0" rIns="0" bIns="0" rtlCol="0" anchor="t">
            <a:spAutoFit/>
          </a:bodyPr>
          <a:lstStyle/>
          <a:p>
            <a:pPr algn="l">
              <a:lnSpc>
                <a:spcPts val="3974"/>
              </a:lnSpc>
            </a:pPr>
            <a:r>
              <a:rPr lang="en-US" sz="3312">
                <a:solidFill>
                  <a:srgbClr val="5034C4"/>
                </a:solidFill>
                <a:latin typeface="Cabin Bold"/>
              </a:rPr>
              <a:t>Báo cáo 2: Liệt kê top 5 đội chơi nhiều trận đấu nhất bao gồm regular, playoff và playin</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905688" y="0"/>
            <a:ext cx="9382312" cy="10287000"/>
            <a:chOff x="0" y="0"/>
            <a:chExt cx="2471062" cy="2709333"/>
          </a:xfrm>
        </p:grpSpPr>
        <p:sp>
          <p:nvSpPr>
            <p:cNvPr id="3" name="Freeform 3"/>
            <p:cNvSpPr/>
            <p:nvPr/>
          </p:nvSpPr>
          <p:spPr>
            <a:xfrm>
              <a:off x="0" y="0"/>
              <a:ext cx="2471062" cy="2709333"/>
            </a:xfrm>
            <a:custGeom>
              <a:avLst/>
              <a:gdLst/>
              <a:ahLst/>
              <a:cxnLst/>
              <a:rect l="l" t="t" r="r" b="b"/>
              <a:pathLst>
                <a:path w="2471062" h="2709333">
                  <a:moveTo>
                    <a:pt x="0" y="0"/>
                  </a:moveTo>
                  <a:lnTo>
                    <a:pt x="2471062" y="0"/>
                  </a:lnTo>
                  <a:lnTo>
                    <a:pt x="2471062" y="2709333"/>
                  </a:lnTo>
                  <a:lnTo>
                    <a:pt x="0" y="2709333"/>
                  </a:lnTo>
                  <a:close/>
                </a:path>
              </a:pathLst>
            </a:custGeom>
            <a:solidFill>
              <a:srgbClr val="5034C4">
                <a:alpha val="4706"/>
              </a:srgbClr>
            </a:solidFill>
          </p:spPr>
          <p:txBody>
            <a:bodyPr/>
            <a:lstStyle/>
            <a:p>
              <a:endParaRPr lang="en-US"/>
            </a:p>
          </p:txBody>
        </p:sp>
        <p:sp>
          <p:nvSpPr>
            <p:cNvPr id="4" name="TextBox 4"/>
            <p:cNvSpPr txBox="1"/>
            <p:nvPr/>
          </p:nvSpPr>
          <p:spPr>
            <a:xfrm>
              <a:off x="0" y="-38100"/>
              <a:ext cx="2471062" cy="2747433"/>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028700" y="2170590"/>
            <a:ext cx="6871967" cy="8116410"/>
          </a:xfrm>
          <a:custGeom>
            <a:avLst/>
            <a:gdLst/>
            <a:ahLst/>
            <a:cxnLst/>
            <a:rect l="l" t="t" r="r" b="b"/>
            <a:pathLst>
              <a:path w="6871967" h="8116410">
                <a:moveTo>
                  <a:pt x="0" y="0"/>
                </a:moveTo>
                <a:lnTo>
                  <a:pt x="6871967" y="0"/>
                </a:lnTo>
                <a:lnTo>
                  <a:pt x="6871967" y="8116410"/>
                </a:lnTo>
                <a:lnTo>
                  <a:pt x="0" y="8116410"/>
                </a:lnTo>
                <a:lnTo>
                  <a:pt x="0" y="0"/>
                </a:lnTo>
                <a:close/>
              </a:path>
            </a:pathLst>
          </a:custGeom>
          <a:blipFill>
            <a:blip r:embed="rId2"/>
            <a:stretch>
              <a:fillRect/>
            </a:stretch>
          </a:blipFill>
        </p:spPr>
        <p:txBody>
          <a:bodyPr/>
          <a:lstStyle/>
          <a:p>
            <a:endParaRPr lang="en-US"/>
          </a:p>
        </p:txBody>
      </p:sp>
      <p:sp>
        <p:nvSpPr>
          <p:cNvPr id="6" name="Freeform 6"/>
          <p:cNvSpPr/>
          <p:nvPr/>
        </p:nvSpPr>
        <p:spPr>
          <a:xfrm>
            <a:off x="8486601" y="2909782"/>
            <a:ext cx="10814955" cy="6638025"/>
          </a:xfrm>
          <a:custGeom>
            <a:avLst/>
            <a:gdLst/>
            <a:ahLst/>
            <a:cxnLst/>
            <a:rect l="l" t="t" r="r" b="b"/>
            <a:pathLst>
              <a:path w="10814955" h="6638025">
                <a:moveTo>
                  <a:pt x="0" y="0"/>
                </a:moveTo>
                <a:lnTo>
                  <a:pt x="10814955" y="0"/>
                </a:lnTo>
                <a:lnTo>
                  <a:pt x="10814955" y="6638026"/>
                </a:lnTo>
                <a:lnTo>
                  <a:pt x="0" y="6638026"/>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774339" y="370317"/>
            <a:ext cx="11913334" cy="655231"/>
          </a:xfrm>
          <a:prstGeom prst="rect">
            <a:avLst/>
          </a:prstGeom>
        </p:spPr>
        <p:txBody>
          <a:bodyPr lIns="0" tIns="0" rIns="0" bIns="0" rtlCol="0" anchor="t">
            <a:spAutoFit/>
          </a:bodyPr>
          <a:lstStyle/>
          <a:p>
            <a:pPr algn="l">
              <a:lnSpc>
                <a:spcPts val="5294"/>
              </a:lnSpc>
            </a:pPr>
            <a:r>
              <a:rPr lang="en-US" sz="4412">
                <a:solidFill>
                  <a:srgbClr val="5034C4"/>
                </a:solidFill>
                <a:latin typeface="Cabin Bold"/>
              </a:rPr>
              <a:t>Thực hiện tạo báo biểu -   PowerBI</a:t>
            </a:r>
          </a:p>
        </p:txBody>
      </p:sp>
      <p:sp>
        <p:nvSpPr>
          <p:cNvPr id="8" name="TextBox 8"/>
          <p:cNvSpPr txBox="1"/>
          <p:nvPr/>
        </p:nvSpPr>
        <p:spPr>
          <a:xfrm>
            <a:off x="774339" y="1351440"/>
            <a:ext cx="17208113" cy="495300"/>
          </a:xfrm>
          <a:prstGeom prst="rect">
            <a:avLst/>
          </a:prstGeom>
        </p:spPr>
        <p:txBody>
          <a:bodyPr lIns="0" tIns="0" rIns="0" bIns="0" rtlCol="0" anchor="t">
            <a:spAutoFit/>
          </a:bodyPr>
          <a:lstStyle/>
          <a:p>
            <a:pPr algn="l">
              <a:lnSpc>
                <a:spcPts val="3974"/>
              </a:lnSpc>
            </a:pPr>
            <a:r>
              <a:rPr lang="en-US" sz="3312">
                <a:solidFill>
                  <a:srgbClr val="5034C4"/>
                </a:solidFill>
                <a:latin typeface="Cabin Bold"/>
              </a:rPr>
              <a:t>Báo cáo 2: Liệt kê top 5 đội chơi nhiều trận đấu nhất bao gồm regular, playoff và playin</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905688" y="0"/>
            <a:ext cx="9382312" cy="10287000"/>
            <a:chOff x="0" y="0"/>
            <a:chExt cx="2471062" cy="2709333"/>
          </a:xfrm>
        </p:grpSpPr>
        <p:sp>
          <p:nvSpPr>
            <p:cNvPr id="3" name="Freeform 3"/>
            <p:cNvSpPr/>
            <p:nvPr/>
          </p:nvSpPr>
          <p:spPr>
            <a:xfrm>
              <a:off x="0" y="0"/>
              <a:ext cx="2471062" cy="2709333"/>
            </a:xfrm>
            <a:custGeom>
              <a:avLst/>
              <a:gdLst/>
              <a:ahLst/>
              <a:cxnLst/>
              <a:rect l="l" t="t" r="r" b="b"/>
              <a:pathLst>
                <a:path w="2471062" h="2709333">
                  <a:moveTo>
                    <a:pt x="0" y="0"/>
                  </a:moveTo>
                  <a:lnTo>
                    <a:pt x="2471062" y="0"/>
                  </a:lnTo>
                  <a:lnTo>
                    <a:pt x="2471062" y="2709333"/>
                  </a:lnTo>
                  <a:lnTo>
                    <a:pt x="0" y="2709333"/>
                  </a:lnTo>
                  <a:close/>
                </a:path>
              </a:pathLst>
            </a:custGeom>
            <a:solidFill>
              <a:srgbClr val="5034C4">
                <a:alpha val="4706"/>
              </a:srgbClr>
            </a:solidFill>
          </p:spPr>
          <p:txBody>
            <a:bodyPr/>
            <a:lstStyle/>
            <a:p>
              <a:endParaRPr lang="en-US"/>
            </a:p>
          </p:txBody>
        </p:sp>
        <p:sp>
          <p:nvSpPr>
            <p:cNvPr id="4" name="TextBox 4"/>
            <p:cNvSpPr txBox="1"/>
            <p:nvPr/>
          </p:nvSpPr>
          <p:spPr>
            <a:xfrm>
              <a:off x="0" y="-38100"/>
              <a:ext cx="2471062" cy="2747433"/>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321536" y="2523575"/>
            <a:ext cx="16113718" cy="7333807"/>
          </a:xfrm>
          <a:custGeom>
            <a:avLst/>
            <a:gdLst/>
            <a:ahLst/>
            <a:cxnLst/>
            <a:rect l="l" t="t" r="r" b="b"/>
            <a:pathLst>
              <a:path w="16113718" h="7333807">
                <a:moveTo>
                  <a:pt x="0" y="0"/>
                </a:moveTo>
                <a:lnTo>
                  <a:pt x="16113718" y="0"/>
                </a:lnTo>
                <a:lnTo>
                  <a:pt x="16113718" y="7333807"/>
                </a:lnTo>
                <a:lnTo>
                  <a:pt x="0" y="7333807"/>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774339" y="370317"/>
            <a:ext cx="11913334" cy="655231"/>
          </a:xfrm>
          <a:prstGeom prst="rect">
            <a:avLst/>
          </a:prstGeom>
        </p:spPr>
        <p:txBody>
          <a:bodyPr lIns="0" tIns="0" rIns="0" bIns="0" rtlCol="0" anchor="t">
            <a:spAutoFit/>
          </a:bodyPr>
          <a:lstStyle/>
          <a:p>
            <a:pPr algn="l">
              <a:lnSpc>
                <a:spcPts val="5294"/>
              </a:lnSpc>
            </a:pPr>
            <a:r>
              <a:rPr lang="en-US" sz="4412">
                <a:solidFill>
                  <a:srgbClr val="5034C4"/>
                </a:solidFill>
                <a:latin typeface="Cabin Bold"/>
              </a:rPr>
              <a:t>Thực hiện tạo báo biểu -   PowerBI</a:t>
            </a:r>
          </a:p>
        </p:txBody>
      </p:sp>
      <p:sp>
        <p:nvSpPr>
          <p:cNvPr id="7" name="TextBox 7"/>
          <p:cNvSpPr txBox="1"/>
          <p:nvPr/>
        </p:nvSpPr>
        <p:spPr>
          <a:xfrm>
            <a:off x="774339" y="1351440"/>
            <a:ext cx="17208113" cy="495300"/>
          </a:xfrm>
          <a:prstGeom prst="rect">
            <a:avLst/>
          </a:prstGeom>
        </p:spPr>
        <p:txBody>
          <a:bodyPr lIns="0" tIns="0" rIns="0" bIns="0" rtlCol="0" anchor="t">
            <a:spAutoFit/>
          </a:bodyPr>
          <a:lstStyle/>
          <a:p>
            <a:pPr algn="l">
              <a:lnSpc>
                <a:spcPts val="3974"/>
              </a:lnSpc>
            </a:pPr>
            <a:r>
              <a:rPr lang="en-US" sz="3312">
                <a:solidFill>
                  <a:srgbClr val="5034C4"/>
                </a:solidFill>
                <a:latin typeface="Cabin Bold"/>
              </a:rPr>
              <a:t>Báo cáo 3: Liệt kê tổng số trận đấu theo từng loại trận đấu trong năm 2020</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905688" y="0"/>
            <a:ext cx="9382312" cy="10287000"/>
            <a:chOff x="0" y="0"/>
            <a:chExt cx="2471062" cy="2709333"/>
          </a:xfrm>
        </p:grpSpPr>
        <p:sp>
          <p:nvSpPr>
            <p:cNvPr id="3" name="Freeform 3"/>
            <p:cNvSpPr/>
            <p:nvPr/>
          </p:nvSpPr>
          <p:spPr>
            <a:xfrm>
              <a:off x="0" y="0"/>
              <a:ext cx="2471062" cy="2709333"/>
            </a:xfrm>
            <a:custGeom>
              <a:avLst/>
              <a:gdLst/>
              <a:ahLst/>
              <a:cxnLst/>
              <a:rect l="l" t="t" r="r" b="b"/>
              <a:pathLst>
                <a:path w="2471062" h="2709333">
                  <a:moveTo>
                    <a:pt x="0" y="0"/>
                  </a:moveTo>
                  <a:lnTo>
                    <a:pt x="2471062" y="0"/>
                  </a:lnTo>
                  <a:lnTo>
                    <a:pt x="2471062" y="2709333"/>
                  </a:lnTo>
                  <a:lnTo>
                    <a:pt x="0" y="2709333"/>
                  </a:lnTo>
                  <a:close/>
                </a:path>
              </a:pathLst>
            </a:custGeom>
            <a:solidFill>
              <a:srgbClr val="5034C4">
                <a:alpha val="4706"/>
              </a:srgbClr>
            </a:solidFill>
          </p:spPr>
          <p:txBody>
            <a:bodyPr/>
            <a:lstStyle/>
            <a:p>
              <a:endParaRPr lang="en-US"/>
            </a:p>
          </p:txBody>
        </p:sp>
        <p:sp>
          <p:nvSpPr>
            <p:cNvPr id="4" name="TextBox 4"/>
            <p:cNvSpPr txBox="1"/>
            <p:nvPr/>
          </p:nvSpPr>
          <p:spPr>
            <a:xfrm>
              <a:off x="0" y="-38100"/>
              <a:ext cx="2471062" cy="2747433"/>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774339" y="1986468"/>
            <a:ext cx="6674655" cy="8300532"/>
          </a:xfrm>
          <a:custGeom>
            <a:avLst/>
            <a:gdLst/>
            <a:ahLst/>
            <a:cxnLst/>
            <a:rect l="l" t="t" r="r" b="b"/>
            <a:pathLst>
              <a:path w="6674655" h="8300532">
                <a:moveTo>
                  <a:pt x="0" y="0"/>
                </a:moveTo>
                <a:lnTo>
                  <a:pt x="6674655" y="0"/>
                </a:lnTo>
                <a:lnTo>
                  <a:pt x="6674655" y="8300532"/>
                </a:lnTo>
                <a:lnTo>
                  <a:pt x="0" y="8300532"/>
                </a:lnTo>
                <a:lnTo>
                  <a:pt x="0" y="0"/>
                </a:lnTo>
                <a:close/>
              </a:path>
            </a:pathLst>
          </a:custGeom>
          <a:blipFill>
            <a:blip r:embed="rId2"/>
            <a:stretch>
              <a:fillRect/>
            </a:stretch>
          </a:blipFill>
        </p:spPr>
        <p:txBody>
          <a:bodyPr/>
          <a:lstStyle/>
          <a:p>
            <a:endParaRPr lang="en-US"/>
          </a:p>
        </p:txBody>
      </p:sp>
      <p:sp>
        <p:nvSpPr>
          <p:cNvPr id="6" name="Freeform 6"/>
          <p:cNvSpPr/>
          <p:nvPr/>
        </p:nvSpPr>
        <p:spPr>
          <a:xfrm>
            <a:off x="7769320" y="2445700"/>
            <a:ext cx="10518680" cy="6321322"/>
          </a:xfrm>
          <a:custGeom>
            <a:avLst/>
            <a:gdLst/>
            <a:ahLst/>
            <a:cxnLst/>
            <a:rect l="l" t="t" r="r" b="b"/>
            <a:pathLst>
              <a:path w="10518680" h="6321322">
                <a:moveTo>
                  <a:pt x="0" y="0"/>
                </a:moveTo>
                <a:lnTo>
                  <a:pt x="10518680" y="0"/>
                </a:lnTo>
                <a:lnTo>
                  <a:pt x="10518680" y="6321322"/>
                </a:lnTo>
                <a:lnTo>
                  <a:pt x="0" y="6321322"/>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774339" y="370317"/>
            <a:ext cx="11913334" cy="655231"/>
          </a:xfrm>
          <a:prstGeom prst="rect">
            <a:avLst/>
          </a:prstGeom>
        </p:spPr>
        <p:txBody>
          <a:bodyPr lIns="0" tIns="0" rIns="0" bIns="0" rtlCol="0" anchor="t">
            <a:spAutoFit/>
          </a:bodyPr>
          <a:lstStyle/>
          <a:p>
            <a:pPr algn="l">
              <a:lnSpc>
                <a:spcPts val="5294"/>
              </a:lnSpc>
            </a:pPr>
            <a:r>
              <a:rPr lang="en-US" sz="4412">
                <a:solidFill>
                  <a:srgbClr val="5034C4"/>
                </a:solidFill>
                <a:latin typeface="Cabin Bold"/>
              </a:rPr>
              <a:t>Thực hiện tạo báo biểu -   PowerBI</a:t>
            </a:r>
          </a:p>
        </p:txBody>
      </p:sp>
      <p:sp>
        <p:nvSpPr>
          <p:cNvPr id="8" name="TextBox 8"/>
          <p:cNvSpPr txBox="1"/>
          <p:nvPr/>
        </p:nvSpPr>
        <p:spPr>
          <a:xfrm>
            <a:off x="774339" y="1351440"/>
            <a:ext cx="17208113" cy="495300"/>
          </a:xfrm>
          <a:prstGeom prst="rect">
            <a:avLst/>
          </a:prstGeom>
        </p:spPr>
        <p:txBody>
          <a:bodyPr lIns="0" tIns="0" rIns="0" bIns="0" rtlCol="0" anchor="t">
            <a:spAutoFit/>
          </a:bodyPr>
          <a:lstStyle/>
          <a:p>
            <a:pPr algn="l">
              <a:lnSpc>
                <a:spcPts val="3974"/>
              </a:lnSpc>
            </a:pPr>
            <a:r>
              <a:rPr lang="en-US" sz="3312">
                <a:solidFill>
                  <a:srgbClr val="5034C4"/>
                </a:solidFill>
                <a:latin typeface="Cabin Bold"/>
              </a:rPr>
              <a:t>Báo cáo 3: Liệt kê tổng số trận đấu theo từng loại trận đấu trong năm 2020</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3757983">
            <a:off x="5310914" y="-2439917"/>
            <a:ext cx="11166320" cy="21899658"/>
            <a:chOff x="0" y="0"/>
            <a:chExt cx="2940924" cy="5767811"/>
          </a:xfrm>
        </p:grpSpPr>
        <p:sp>
          <p:nvSpPr>
            <p:cNvPr id="3" name="Freeform 3"/>
            <p:cNvSpPr/>
            <p:nvPr/>
          </p:nvSpPr>
          <p:spPr>
            <a:xfrm>
              <a:off x="0" y="0"/>
              <a:ext cx="2940924" cy="5767811"/>
            </a:xfrm>
            <a:custGeom>
              <a:avLst/>
              <a:gdLst/>
              <a:ahLst/>
              <a:cxnLst/>
              <a:rect l="l" t="t" r="r" b="b"/>
              <a:pathLst>
                <a:path w="2940924" h="5767811">
                  <a:moveTo>
                    <a:pt x="0" y="0"/>
                  </a:moveTo>
                  <a:lnTo>
                    <a:pt x="2940924" y="0"/>
                  </a:lnTo>
                  <a:lnTo>
                    <a:pt x="2940924" y="5767811"/>
                  </a:lnTo>
                  <a:lnTo>
                    <a:pt x="0" y="5767811"/>
                  </a:lnTo>
                  <a:close/>
                </a:path>
              </a:pathLst>
            </a:custGeom>
            <a:solidFill>
              <a:srgbClr val="5034C4"/>
            </a:solidFill>
          </p:spPr>
          <p:txBody>
            <a:bodyPr/>
            <a:lstStyle/>
            <a:p>
              <a:endParaRPr lang="en-US"/>
            </a:p>
          </p:txBody>
        </p:sp>
        <p:sp>
          <p:nvSpPr>
            <p:cNvPr id="4" name="TextBox 4"/>
            <p:cNvSpPr txBox="1"/>
            <p:nvPr/>
          </p:nvSpPr>
          <p:spPr>
            <a:xfrm>
              <a:off x="0" y="-38100"/>
              <a:ext cx="2940924" cy="5805911"/>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028700" y="1203650"/>
            <a:ext cx="6313310" cy="6626566"/>
          </a:xfrm>
          <a:custGeom>
            <a:avLst/>
            <a:gdLst/>
            <a:ahLst/>
            <a:cxnLst/>
            <a:rect l="l" t="t" r="r" b="b"/>
            <a:pathLst>
              <a:path w="6313310" h="6626566">
                <a:moveTo>
                  <a:pt x="0" y="0"/>
                </a:moveTo>
                <a:lnTo>
                  <a:pt x="6313310" y="0"/>
                </a:lnTo>
                <a:lnTo>
                  <a:pt x="6313310" y="6626566"/>
                </a:lnTo>
                <a:lnTo>
                  <a:pt x="0" y="6626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5255511" y="7030116"/>
            <a:ext cx="12840736" cy="1600200"/>
          </a:xfrm>
          <a:prstGeom prst="rect">
            <a:avLst/>
          </a:prstGeom>
        </p:spPr>
        <p:txBody>
          <a:bodyPr lIns="0" tIns="0" rIns="0" bIns="0" rtlCol="0" anchor="t">
            <a:spAutoFit/>
          </a:bodyPr>
          <a:lstStyle/>
          <a:p>
            <a:pPr algn="l">
              <a:lnSpc>
                <a:spcPts val="12606"/>
              </a:lnSpc>
            </a:pPr>
            <a:r>
              <a:rPr lang="en-US" sz="10505">
                <a:solidFill>
                  <a:srgbClr val="C3EBEF"/>
                </a:solidFill>
                <a:latin typeface="Cabin Bold"/>
              </a:rPr>
              <a:t>Quá trình Data mining</a:t>
            </a:r>
          </a:p>
        </p:txBody>
      </p:sp>
      <p:sp>
        <p:nvSpPr>
          <p:cNvPr id="7" name="Freeform 7"/>
          <p:cNvSpPr/>
          <p:nvPr/>
        </p:nvSpPr>
        <p:spPr>
          <a:xfrm>
            <a:off x="8269954" y="1646458"/>
            <a:ext cx="2608193" cy="2209851"/>
          </a:xfrm>
          <a:custGeom>
            <a:avLst/>
            <a:gdLst/>
            <a:ahLst/>
            <a:cxnLst/>
            <a:rect l="l" t="t" r="r" b="b"/>
            <a:pathLst>
              <a:path w="2608193" h="2209851">
                <a:moveTo>
                  <a:pt x="0" y="0"/>
                </a:moveTo>
                <a:lnTo>
                  <a:pt x="2608193" y="0"/>
                </a:lnTo>
                <a:lnTo>
                  <a:pt x="2608193" y="2209851"/>
                </a:lnTo>
                <a:lnTo>
                  <a:pt x="0" y="22098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11431900" y="568361"/>
            <a:ext cx="1239902" cy="1532463"/>
          </a:xfrm>
          <a:custGeom>
            <a:avLst/>
            <a:gdLst/>
            <a:ahLst/>
            <a:cxnLst/>
            <a:rect l="l" t="t" r="r" b="b"/>
            <a:pathLst>
              <a:path w="1239902" h="1532463">
                <a:moveTo>
                  <a:pt x="0" y="0"/>
                </a:moveTo>
                <a:lnTo>
                  <a:pt x="1239902" y="0"/>
                </a:lnTo>
                <a:lnTo>
                  <a:pt x="1239902" y="1532463"/>
                </a:lnTo>
                <a:lnTo>
                  <a:pt x="0" y="15324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9226" b="-53157"/>
            </a:stretch>
          </a:blipFill>
        </p:spPr>
        <p:txBody>
          <a:bodyPr/>
          <a:lstStyle/>
          <a:p>
            <a:endParaRPr lang="en-US"/>
          </a:p>
        </p:txBody>
      </p:sp>
      <p:sp>
        <p:nvSpPr>
          <p:cNvPr id="3" name="TextBox 3"/>
          <p:cNvSpPr txBox="1"/>
          <p:nvPr/>
        </p:nvSpPr>
        <p:spPr>
          <a:xfrm>
            <a:off x="1924083" y="483460"/>
            <a:ext cx="14439834" cy="1943735"/>
          </a:xfrm>
          <a:prstGeom prst="rect">
            <a:avLst/>
          </a:prstGeom>
        </p:spPr>
        <p:txBody>
          <a:bodyPr lIns="0" tIns="0" rIns="0" bIns="0" rtlCol="0" anchor="t">
            <a:spAutoFit/>
          </a:bodyPr>
          <a:lstStyle/>
          <a:p>
            <a:pPr algn="ctr">
              <a:lnSpc>
                <a:spcPts val="7840"/>
              </a:lnSpc>
            </a:pPr>
            <a:r>
              <a:rPr lang="en-US" sz="5600">
                <a:solidFill>
                  <a:srgbClr val="FFFFFF"/>
                </a:solidFill>
                <a:latin typeface="Cabin Bold"/>
              </a:rPr>
              <a:t>Tổng quan về dữ liệu sử dụng trong khai thác dữ liệu</a:t>
            </a:r>
          </a:p>
        </p:txBody>
      </p:sp>
      <p:sp>
        <p:nvSpPr>
          <p:cNvPr id="4" name="TextBox 4"/>
          <p:cNvSpPr txBox="1"/>
          <p:nvPr/>
        </p:nvSpPr>
        <p:spPr>
          <a:xfrm>
            <a:off x="1028700" y="2745901"/>
            <a:ext cx="16230600" cy="6896735"/>
          </a:xfrm>
          <a:prstGeom prst="rect">
            <a:avLst/>
          </a:prstGeom>
        </p:spPr>
        <p:txBody>
          <a:bodyPr lIns="0" tIns="0" rIns="0" bIns="0" rtlCol="0" anchor="t">
            <a:spAutoFit/>
          </a:bodyPr>
          <a:lstStyle/>
          <a:p>
            <a:pPr marL="1209041" lvl="1" indent="-604520" algn="l">
              <a:lnSpc>
                <a:spcPts val="7840"/>
              </a:lnSpc>
              <a:buFont typeface="Arial"/>
              <a:buChar char="•"/>
            </a:pPr>
            <a:r>
              <a:rPr lang="en-US" sz="5600">
                <a:solidFill>
                  <a:srgbClr val="FFFFFF"/>
                </a:solidFill>
                <a:latin typeface="Cabin"/>
              </a:rPr>
              <a:t>Tên dataset: Stroke Prediction</a:t>
            </a:r>
          </a:p>
          <a:p>
            <a:pPr marL="1209041" lvl="1" indent="-604520" algn="l">
              <a:lnSpc>
                <a:spcPts val="7840"/>
              </a:lnSpc>
              <a:buFont typeface="Arial"/>
              <a:buChar char="•"/>
            </a:pPr>
            <a:r>
              <a:rPr lang="en-US" sz="5600">
                <a:solidFill>
                  <a:srgbClr val="FFFFFF"/>
                </a:solidFill>
                <a:latin typeface="Cabin"/>
              </a:rPr>
              <a:t>Dữ liệu nói về dự đoán đột quỵ. Dữ liệu bao gồm 5110 dòng và 11 thuộc tính: gender, age, hypertension, heart_disease, ever_married, work_type, Residence_type, avg_glucose_level, bmi, smoking_status và thuộc tính quyết định - stroke</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9226" b="-53157"/>
            </a:stretch>
          </a:blipFill>
        </p:spPr>
        <p:txBody>
          <a:bodyPr/>
          <a:lstStyle/>
          <a:p>
            <a:endParaRPr lang="en-US"/>
          </a:p>
        </p:txBody>
      </p:sp>
      <p:sp>
        <p:nvSpPr>
          <p:cNvPr id="3" name="Freeform 3"/>
          <p:cNvSpPr/>
          <p:nvPr/>
        </p:nvSpPr>
        <p:spPr>
          <a:xfrm>
            <a:off x="3118191" y="2634108"/>
            <a:ext cx="11972334" cy="7124532"/>
          </a:xfrm>
          <a:custGeom>
            <a:avLst/>
            <a:gdLst/>
            <a:ahLst/>
            <a:cxnLst/>
            <a:rect l="l" t="t" r="r" b="b"/>
            <a:pathLst>
              <a:path w="11972334" h="7124532">
                <a:moveTo>
                  <a:pt x="0" y="0"/>
                </a:moveTo>
                <a:lnTo>
                  <a:pt x="11972334" y="0"/>
                </a:lnTo>
                <a:lnTo>
                  <a:pt x="11972334" y="7124531"/>
                </a:lnTo>
                <a:lnTo>
                  <a:pt x="0" y="7124531"/>
                </a:lnTo>
                <a:lnTo>
                  <a:pt x="0" y="0"/>
                </a:lnTo>
                <a:close/>
              </a:path>
            </a:pathLst>
          </a:custGeom>
          <a:blipFill>
            <a:blip r:embed="rId3"/>
            <a:stretch>
              <a:fillRect r="-662"/>
            </a:stretch>
          </a:blipFill>
        </p:spPr>
        <p:txBody>
          <a:bodyPr/>
          <a:lstStyle/>
          <a:p>
            <a:endParaRPr lang="en-US"/>
          </a:p>
        </p:txBody>
      </p:sp>
      <p:sp>
        <p:nvSpPr>
          <p:cNvPr id="4" name="TextBox 4"/>
          <p:cNvSpPr txBox="1"/>
          <p:nvPr/>
        </p:nvSpPr>
        <p:spPr>
          <a:xfrm>
            <a:off x="1924083" y="483460"/>
            <a:ext cx="14439834" cy="1943735"/>
          </a:xfrm>
          <a:prstGeom prst="rect">
            <a:avLst/>
          </a:prstGeom>
        </p:spPr>
        <p:txBody>
          <a:bodyPr lIns="0" tIns="0" rIns="0" bIns="0" rtlCol="0" anchor="t">
            <a:spAutoFit/>
          </a:bodyPr>
          <a:lstStyle/>
          <a:p>
            <a:pPr algn="ctr">
              <a:lnSpc>
                <a:spcPts val="7840"/>
              </a:lnSpc>
            </a:pPr>
            <a:r>
              <a:rPr lang="en-US" sz="5600">
                <a:solidFill>
                  <a:srgbClr val="FFFFFF"/>
                </a:solidFill>
                <a:latin typeface="Cabin Bold"/>
              </a:rPr>
              <a:t>Tổng quan về dữ liệu sử dụng trong khai thác dữ liệu</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9226" b="-53157"/>
            </a:stretch>
          </a:blipFill>
        </p:spPr>
        <p:txBody>
          <a:bodyPr/>
          <a:lstStyle/>
          <a:p>
            <a:endParaRPr lang="en-US"/>
          </a:p>
        </p:txBody>
      </p:sp>
      <p:sp>
        <p:nvSpPr>
          <p:cNvPr id="3" name="Freeform 3"/>
          <p:cNvSpPr/>
          <p:nvPr/>
        </p:nvSpPr>
        <p:spPr>
          <a:xfrm>
            <a:off x="5281021" y="1718582"/>
            <a:ext cx="6755414" cy="8330568"/>
          </a:xfrm>
          <a:custGeom>
            <a:avLst/>
            <a:gdLst/>
            <a:ahLst/>
            <a:cxnLst/>
            <a:rect l="l" t="t" r="r" b="b"/>
            <a:pathLst>
              <a:path w="6755414" h="8330568">
                <a:moveTo>
                  <a:pt x="0" y="0"/>
                </a:moveTo>
                <a:lnTo>
                  <a:pt x="6755414" y="0"/>
                </a:lnTo>
                <a:lnTo>
                  <a:pt x="6755414" y="8330568"/>
                </a:lnTo>
                <a:lnTo>
                  <a:pt x="0" y="8330568"/>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633378" y="499745"/>
            <a:ext cx="14439834" cy="953135"/>
          </a:xfrm>
          <a:prstGeom prst="rect">
            <a:avLst/>
          </a:prstGeom>
        </p:spPr>
        <p:txBody>
          <a:bodyPr lIns="0" tIns="0" rIns="0" bIns="0" rtlCol="0" anchor="t">
            <a:spAutoFit/>
          </a:bodyPr>
          <a:lstStyle/>
          <a:p>
            <a:pPr algn="ctr">
              <a:lnSpc>
                <a:spcPts val="7840"/>
              </a:lnSpc>
            </a:pPr>
            <a:r>
              <a:rPr lang="en-US" sz="5600">
                <a:solidFill>
                  <a:srgbClr val="FFFFFF"/>
                </a:solidFill>
                <a:latin typeface="Cabin Bold"/>
              </a:rPr>
              <a:t>Đổ dữ liệu vào SQL Server </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9226" b="-53157"/>
            </a:stretch>
          </a:blipFill>
        </p:spPr>
        <p:txBody>
          <a:bodyPr/>
          <a:lstStyle/>
          <a:p>
            <a:endParaRPr lang="en-US"/>
          </a:p>
        </p:txBody>
      </p:sp>
      <p:sp>
        <p:nvSpPr>
          <p:cNvPr id="3" name="Freeform 3"/>
          <p:cNvSpPr/>
          <p:nvPr/>
        </p:nvSpPr>
        <p:spPr>
          <a:xfrm>
            <a:off x="1260202" y="1634331"/>
            <a:ext cx="5619343" cy="8652669"/>
          </a:xfrm>
          <a:custGeom>
            <a:avLst/>
            <a:gdLst/>
            <a:ahLst/>
            <a:cxnLst/>
            <a:rect l="l" t="t" r="r" b="b"/>
            <a:pathLst>
              <a:path w="5619343" h="8652669">
                <a:moveTo>
                  <a:pt x="0" y="0"/>
                </a:moveTo>
                <a:lnTo>
                  <a:pt x="5619342" y="0"/>
                </a:lnTo>
                <a:lnTo>
                  <a:pt x="5619342" y="8652669"/>
                </a:lnTo>
                <a:lnTo>
                  <a:pt x="0" y="8652669"/>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633378" y="499745"/>
            <a:ext cx="14439834" cy="953135"/>
          </a:xfrm>
          <a:prstGeom prst="rect">
            <a:avLst/>
          </a:prstGeom>
        </p:spPr>
        <p:txBody>
          <a:bodyPr lIns="0" tIns="0" rIns="0" bIns="0" rtlCol="0" anchor="t">
            <a:spAutoFit/>
          </a:bodyPr>
          <a:lstStyle/>
          <a:p>
            <a:pPr algn="ctr">
              <a:lnSpc>
                <a:spcPts val="7840"/>
              </a:lnSpc>
            </a:pPr>
            <a:r>
              <a:rPr lang="en-US" sz="5600">
                <a:solidFill>
                  <a:srgbClr val="FFFFFF"/>
                </a:solidFill>
                <a:latin typeface="Cabin Bold"/>
              </a:rPr>
              <a:t>Đổ dữ liệu vào SQL Server  - Data Flow Task</a:t>
            </a:r>
          </a:p>
        </p:txBody>
      </p:sp>
      <p:sp>
        <p:nvSpPr>
          <p:cNvPr id="5" name="TextBox 5"/>
          <p:cNvSpPr txBox="1"/>
          <p:nvPr/>
        </p:nvSpPr>
        <p:spPr>
          <a:xfrm>
            <a:off x="7051066" y="2346325"/>
            <a:ext cx="10026400" cy="7940675"/>
          </a:xfrm>
          <a:prstGeom prst="rect">
            <a:avLst/>
          </a:prstGeom>
        </p:spPr>
        <p:txBody>
          <a:bodyPr lIns="0" tIns="0" rIns="0" bIns="0" rtlCol="0" anchor="t">
            <a:spAutoFit/>
          </a:bodyPr>
          <a:lstStyle/>
          <a:p>
            <a:pPr marL="1079501" lvl="1" indent="-539750" algn="l">
              <a:lnSpc>
                <a:spcPts val="7000"/>
              </a:lnSpc>
              <a:buFont typeface="Arial"/>
              <a:buChar char="•"/>
            </a:pPr>
            <a:r>
              <a:rPr lang="en-US" sz="5000">
                <a:solidFill>
                  <a:srgbClr val="FFFFFF"/>
                </a:solidFill>
                <a:latin typeface="Cabin"/>
              </a:rPr>
              <a:t>Bước đầu tiên là kết nối tới file Excel chứa dữ liệu</a:t>
            </a:r>
          </a:p>
          <a:p>
            <a:pPr marL="1079501" lvl="1" indent="-539750" algn="l">
              <a:lnSpc>
                <a:spcPts val="7000"/>
              </a:lnSpc>
              <a:buFont typeface="Arial"/>
              <a:buChar char="•"/>
            </a:pPr>
            <a:r>
              <a:rPr lang="en-US" sz="5000">
                <a:solidFill>
                  <a:srgbClr val="FFFFFF"/>
                </a:solidFill>
                <a:latin typeface="Cabin"/>
              </a:rPr>
              <a:t>Tiếp theo tạo conditional Split để lọc các dòng chứa các giá trị rỗng ở cột bmi</a:t>
            </a:r>
          </a:p>
          <a:p>
            <a:pPr marL="1079501" lvl="1" indent="-539750" algn="l">
              <a:lnSpc>
                <a:spcPts val="7000"/>
              </a:lnSpc>
              <a:buFont typeface="Arial"/>
              <a:buChar char="•"/>
            </a:pPr>
            <a:r>
              <a:rPr lang="en-US" sz="5000">
                <a:solidFill>
                  <a:srgbClr val="FFFFFF"/>
                </a:solidFill>
                <a:latin typeface="Cabin"/>
              </a:rPr>
              <a:t>Sau đó thực hiện sắp xếp để dữ liệu có thứ tự tăng dần</a:t>
            </a:r>
          </a:p>
          <a:p>
            <a:pPr marL="1079501" lvl="1" indent="-539750" algn="l">
              <a:lnSpc>
                <a:spcPts val="7000"/>
              </a:lnSpc>
              <a:buFont typeface="Arial"/>
              <a:buChar char="•"/>
            </a:pPr>
            <a:r>
              <a:rPr lang="en-US" sz="5000">
                <a:solidFill>
                  <a:srgbClr val="FFFFFF"/>
                </a:solidFill>
                <a:latin typeface="Cabin"/>
              </a:rPr>
              <a:t>Cuối cùng là kết nối tới database đã tạo để đổ dữ liệu</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9226" b="-53157"/>
            </a:stretch>
          </a:blipFill>
        </p:spPr>
        <p:txBody>
          <a:bodyPr/>
          <a:lstStyle/>
          <a:p>
            <a:endParaRPr lang="en-US"/>
          </a:p>
        </p:txBody>
      </p:sp>
      <p:sp>
        <p:nvSpPr>
          <p:cNvPr id="3" name="Freeform 3"/>
          <p:cNvSpPr/>
          <p:nvPr/>
        </p:nvSpPr>
        <p:spPr>
          <a:xfrm>
            <a:off x="3800453" y="1838792"/>
            <a:ext cx="9131485" cy="8277889"/>
          </a:xfrm>
          <a:custGeom>
            <a:avLst/>
            <a:gdLst/>
            <a:ahLst/>
            <a:cxnLst/>
            <a:rect l="l" t="t" r="r" b="b"/>
            <a:pathLst>
              <a:path w="9131485" h="8277889">
                <a:moveTo>
                  <a:pt x="0" y="0"/>
                </a:moveTo>
                <a:lnTo>
                  <a:pt x="9131485" y="0"/>
                </a:lnTo>
                <a:lnTo>
                  <a:pt x="9131485" y="8277889"/>
                </a:lnTo>
                <a:lnTo>
                  <a:pt x="0" y="8277889"/>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633378" y="499745"/>
            <a:ext cx="14439834" cy="953135"/>
          </a:xfrm>
          <a:prstGeom prst="rect">
            <a:avLst/>
          </a:prstGeom>
        </p:spPr>
        <p:txBody>
          <a:bodyPr lIns="0" tIns="0" rIns="0" bIns="0" rtlCol="0" anchor="t">
            <a:spAutoFit/>
          </a:bodyPr>
          <a:lstStyle/>
          <a:p>
            <a:pPr algn="ctr">
              <a:lnSpc>
                <a:spcPts val="7840"/>
              </a:lnSpc>
            </a:pPr>
            <a:r>
              <a:rPr lang="en-US" sz="5600">
                <a:solidFill>
                  <a:srgbClr val="FFFFFF"/>
                </a:solidFill>
                <a:latin typeface="Cabin Bold"/>
              </a:rPr>
              <a:t>Kiểm tra kết quả sau khi đổ dữ liệu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TotalTime>
  <Words>3990</Words>
  <Application>Microsoft Office PowerPoint</Application>
  <PresentationFormat>Custom</PresentationFormat>
  <Paragraphs>305</Paragraphs>
  <Slides>136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136</vt:i4>
      </vt:variant>
    </vt:vector>
  </HeadingPairs>
  <TitlesOfParts>
    <vt:vector size="144" baseType="lpstr">
      <vt:lpstr>Baloo</vt:lpstr>
      <vt:lpstr>Canva Sans Bold</vt:lpstr>
      <vt:lpstr>Cabin Bold</vt:lpstr>
      <vt:lpstr>Cabin</vt:lpstr>
      <vt:lpstr>Clear Sans</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cuối kì - Kho dữ liệu và OLAP</dc:title>
  <cp:lastModifiedBy>Nguyễn Trần Gia Kiệt</cp:lastModifiedBy>
  <cp:revision>2</cp:revision>
  <dcterms:created xsi:type="dcterms:W3CDTF">2006-08-16T00:00:00Z</dcterms:created>
  <dcterms:modified xsi:type="dcterms:W3CDTF">2024-05-22T03:14:03Z</dcterms:modified>
  <dc:identifier>DAGFQlHp1jU</dc:identifier>
</cp:coreProperties>
</file>